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7" r:id="rId1"/>
  </p:sldMasterIdLst>
  <p:notesMasterIdLst>
    <p:notesMasterId r:id="rId59"/>
  </p:notesMasterIdLst>
  <p:handoutMasterIdLst>
    <p:handoutMasterId r:id="rId60"/>
  </p:handoutMasterIdLst>
  <p:sldIdLst>
    <p:sldId id="536" r:id="rId2"/>
    <p:sldId id="700" r:id="rId3"/>
    <p:sldId id="701" r:id="rId4"/>
    <p:sldId id="702" r:id="rId5"/>
    <p:sldId id="705" r:id="rId6"/>
    <p:sldId id="706" r:id="rId7"/>
    <p:sldId id="703" r:id="rId8"/>
    <p:sldId id="704" r:id="rId9"/>
    <p:sldId id="697" r:id="rId10"/>
    <p:sldId id="696" r:id="rId11"/>
    <p:sldId id="698" r:id="rId12"/>
    <p:sldId id="668" r:id="rId13"/>
    <p:sldId id="678" r:id="rId14"/>
    <p:sldId id="707" r:id="rId15"/>
    <p:sldId id="617" r:id="rId16"/>
    <p:sldId id="568" r:id="rId17"/>
    <p:sldId id="641" r:id="rId18"/>
    <p:sldId id="603" r:id="rId19"/>
    <p:sldId id="571" r:id="rId20"/>
    <p:sldId id="618" r:id="rId21"/>
    <p:sldId id="643" r:id="rId22"/>
    <p:sldId id="644" r:id="rId23"/>
    <p:sldId id="573" r:id="rId24"/>
    <p:sldId id="570" r:id="rId25"/>
    <p:sldId id="648" r:id="rId26"/>
    <p:sldId id="649" r:id="rId27"/>
    <p:sldId id="650" r:id="rId28"/>
    <p:sldId id="645" r:id="rId29"/>
    <p:sldId id="646" r:id="rId30"/>
    <p:sldId id="647" r:id="rId31"/>
    <p:sldId id="634" r:id="rId32"/>
    <p:sldId id="628" r:id="rId33"/>
    <p:sldId id="651" r:id="rId34"/>
    <p:sldId id="636" r:id="rId35"/>
    <p:sldId id="576" r:id="rId36"/>
    <p:sldId id="575" r:id="rId37"/>
    <p:sldId id="503" r:id="rId38"/>
    <p:sldId id="506" r:id="rId39"/>
    <p:sldId id="578" r:id="rId40"/>
    <p:sldId id="507" r:id="rId41"/>
    <p:sldId id="579" r:id="rId42"/>
    <p:sldId id="640" r:id="rId43"/>
    <p:sldId id="604" r:id="rId44"/>
    <p:sldId id="510" r:id="rId45"/>
    <p:sldId id="511" r:id="rId46"/>
    <p:sldId id="512" r:id="rId47"/>
    <p:sldId id="689" r:id="rId48"/>
    <p:sldId id="688" r:id="rId49"/>
    <p:sldId id="690" r:id="rId50"/>
    <p:sldId id="626" r:id="rId51"/>
    <p:sldId id="692" r:id="rId52"/>
    <p:sldId id="693" r:id="rId53"/>
    <p:sldId id="665" r:id="rId54"/>
    <p:sldId id="627" r:id="rId55"/>
    <p:sldId id="666" r:id="rId56"/>
    <p:sldId id="605" r:id="rId57"/>
    <p:sldId id="694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C0C0"/>
    <a:srgbClr val="003399"/>
    <a:srgbClr val="DDDDDD"/>
    <a:srgbClr val="33CC33"/>
    <a:srgbClr val="0066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 autoAdjust="0"/>
    <p:restoredTop sz="94660"/>
  </p:normalViewPr>
  <p:slideViewPr>
    <p:cSldViewPr>
      <p:cViewPr varScale="1">
        <p:scale>
          <a:sx n="112" d="100"/>
          <a:sy n="112" d="100"/>
        </p:scale>
        <p:origin x="163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7" tIns="48328" rIns="96657" bIns="48328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1B957AC-2312-584E-9C62-5AAE35963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19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3013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91050"/>
            <a:ext cx="5365750" cy="426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defTabSz="969963">
              <a:defRPr sz="1300"/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01138"/>
            <a:ext cx="3171825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defTabSz="969963">
              <a:defRPr sz="1300"/>
            </a:lvl1pPr>
          </a:lstStyle>
          <a:p>
            <a:fld id="{0CB69BF2-84F9-A545-911E-B9238632F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81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4124FC-41DC-634E-82B4-9EEF0BB4E6C3}" type="slidenum">
              <a:rPr lang="en-US"/>
              <a:pPr/>
              <a:t>1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95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9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69BF2-84F9-A545-911E-B9238632FA9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ACFAB-E67E-7841-8A08-1CD14650022D}" type="slidenum">
              <a:rPr lang="en-US"/>
              <a:pPr/>
              <a:t>24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686300" cy="351472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32300"/>
            <a:ext cx="5124450" cy="4200525"/>
          </a:xfrm>
          <a:noFill/>
          <a:ln/>
        </p:spPr>
        <p:txBody>
          <a:bodyPr lIns="91183" tIns="45591" rIns="91183" bIns="45591"/>
          <a:lstStyle/>
          <a:p>
            <a:r>
              <a:rPr lang="en-US"/>
              <a:t>more formally, this is how build interpretation of whole from interpretation of parts.</a:t>
            </a:r>
          </a:p>
          <a:p>
            <a:r>
              <a:rPr lang="en-US"/>
              <a:t>predicate and relation used interchangeably; here predicate is the formal symbol and relation the real world relation</a:t>
            </a:r>
          </a:p>
          <a:p>
            <a:r>
              <a:rPr lang="en-US"/>
              <a:t>give example of tuples for functions and relations (e.g. son-of, son)</a:t>
            </a:r>
          </a:p>
        </p:txBody>
      </p:sp>
    </p:spTree>
    <p:extLst>
      <p:ext uri="{BB962C8B-B14F-4D97-AF65-F5344CB8AC3E}">
        <p14:creationId xmlns:p14="http://schemas.microsoft.com/office/powerpoint/2010/main" val="7284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ACFAB-E67E-7841-8A08-1CD14650022D}" type="slidenum">
              <a:rPr lang="en-US"/>
              <a:pPr/>
              <a:t>30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686300" cy="351472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32300"/>
            <a:ext cx="5124450" cy="4200525"/>
          </a:xfrm>
          <a:noFill/>
          <a:ln/>
        </p:spPr>
        <p:txBody>
          <a:bodyPr lIns="91183" tIns="45591" rIns="91183" bIns="45591"/>
          <a:lstStyle/>
          <a:p>
            <a:r>
              <a:rPr lang="en-US"/>
              <a:t>more formally, this is how build interpretation of whole from interpretation of parts.</a:t>
            </a:r>
          </a:p>
          <a:p>
            <a:r>
              <a:rPr lang="en-US"/>
              <a:t>predicate and relation used interchangeably; here predicate is the formal symbol and relation the real world relation</a:t>
            </a:r>
          </a:p>
          <a:p>
            <a:r>
              <a:rPr lang="en-US"/>
              <a:t>give example of tuples for functions and relations (e.g. son-of, son)</a:t>
            </a:r>
          </a:p>
        </p:txBody>
      </p:sp>
    </p:spTree>
    <p:extLst>
      <p:ext uri="{BB962C8B-B14F-4D97-AF65-F5344CB8AC3E}">
        <p14:creationId xmlns:p14="http://schemas.microsoft.com/office/powerpoint/2010/main" val="178328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ACFAB-E67E-7841-8A08-1CD14650022D}" type="slidenum">
              <a:rPr lang="en-US"/>
              <a:pPr/>
              <a:t>31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7388"/>
            <a:ext cx="4686300" cy="3514725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432300"/>
            <a:ext cx="5124450" cy="4200525"/>
          </a:xfrm>
          <a:noFill/>
          <a:ln/>
        </p:spPr>
        <p:txBody>
          <a:bodyPr lIns="91183" tIns="45591" rIns="91183" bIns="45591"/>
          <a:lstStyle/>
          <a:p>
            <a:r>
              <a:rPr lang="en-US"/>
              <a:t>more formally, this is how build interpretation of whole from interpretation of parts.</a:t>
            </a:r>
          </a:p>
          <a:p>
            <a:r>
              <a:rPr lang="en-US"/>
              <a:t>predicate and relation used interchangeably; here predicate is the formal symbol and relation the real world relation</a:t>
            </a:r>
          </a:p>
          <a:p>
            <a:r>
              <a:rPr lang="en-US"/>
              <a:t>give example of tuples for functions and relations (e.g. son-of, son)</a:t>
            </a:r>
          </a:p>
        </p:txBody>
      </p:sp>
    </p:spTree>
    <p:extLst>
      <p:ext uri="{BB962C8B-B14F-4D97-AF65-F5344CB8AC3E}">
        <p14:creationId xmlns:p14="http://schemas.microsoft.com/office/powerpoint/2010/main" val="213788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6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2D6C0-7763-1D41-B5F8-0512F73EDA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05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D5F56-70C3-1E40-B8D8-AA3ED2D0E0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46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457200" y="1619253"/>
            <a:ext cx="8229600" cy="3952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bg1">
                  <a:lumMod val="50000"/>
                </a:schemeClr>
              </a:buClr>
              <a:defRPr sz="22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9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2pPr>
            <a:lvl3pPr>
              <a:buClr>
                <a:schemeClr val="bg1">
                  <a:lumMod val="50000"/>
                </a:schemeClr>
              </a:buClr>
              <a:defRPr sz="17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3pPr>
            <a:lvl4pPr>
              <a:buClr>
                <a:schemeClr val="bg1">
                  <a:lumMod val="50000"/>
                </a:schemeClr>
              </a:buClr>
              <a:defRPr sz="150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4pPr>
            <a:lvl5pPr>
              <a:buClr>
                <a:schemeClr val="bg1">
                  <a:lumMod val="50000"/>
                </a:schemeClr>
              </a:buClr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5pPr>
            <a:lvl6pPr marL="25146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6pPr>
            <a:lvl7pPr marL="29718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7pPr>
            <a:lvl8pPr marL="3429000" indent="-228600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500" b="0">
                <a:solidFill>
                  <a:srgbClr val="000000"/>
                </a:solidFill>
                <a:latin typeface="Helvetica" pitchFamily="34" charset="0"/>
                <a:cs typeface="Helvetica" pitchFamily="34" charset="0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07989"/>
            <a:ext cx="8229600" cy="868363"/>
          </a:xfrm>
          <a:effectLst/>
        </p:spPr>
        <p:txBody>
          <a:bodyPr>
            <a:normAutofit/>
          </a:bodyPr>
          <a:lstStyle>
            <a:lvl1pPr>
              <a:defRPr sz="2400" b="1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61975" y="1143000"/>
            <a:ext cx="7772400" cy="0"/>
          </a:xfrm>
          <a:prstGeom prst="line">
            <a:avLst/>
          </a:prstGeom>
          <a:noFill/>
          <a:ln w="12700">
            <a:solidFill>
              <a:srgbClr val="40404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92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7200" b="0" cap="none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EC2D2F-702E-ED43-904D-4C3A7D529C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278E9-9CB1-CB45-93E2-317D2D0D4B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0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7F5E-EB8A-2C43-B417-A9B425085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75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C73AD-60CA-B34E-A513-9916ADA334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680BD-DDF6-944C-BCE6-34541CD588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19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10E111-C40B-FE46-96EF-3B405B0BB6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1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066FA38-86FE-F443-A3DE-9BEEF7ADC0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12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0" i="0" kern="1200" cap="none" spc="-60" baseline="0">
          <a:solidFill>
            <a:schemeClr val="tx1"/>
          </a:solidFill>
          <a:effectLst/>
          <a:latin typeface="Arial Black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544497"/>
            <a:ext cx="8686800" cy="2142131"/>
          </a:xfrm>
        </p:spPr>
        <p:txBody>
          <a:bodyPr/>
          <a:lstStyle/>
          <a:p>
            <a:r>
              <a:rPr lang="en-US" sz="3200" dirty="0"/>
              <a:t>CSCI 561</a:t>
            </a:r>
            <a:br>
              <a:rPr lang="en-US" sz="3200" dirty="0"/>
            </a:br>
            <a:r>
              <a:rPr lang="en-US" sz="3200" dirty="0"/>
              <a:t>Foundations of Artificial Intelligence</a:t>
            </a:r>
            <a:br>
              <a:rPr lang="en-US" sz="3200" dirty="0"/>
            </a:b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Lecture 11-12: </a:t>
            </a:r>
            <a:r>
              <a:rPr lang="en-US" sz="3200" dirty="0"/>
              <a:t>First-Order Logic</a:t>
            </a:r>
            <a:br>
              <a:rPr lang="en-US" sz="3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dirty="0"/>
              <a:t>(</a:t>
            </a:r>
            <a:r>
              <a:rPr lang="en-US" sz="2400" dirty="0">
                <a:solidFill>
                  <a:srgbClr val="0000FF"/>
                </a:solidFill>
              </a:rPr>
              <a:t>Chapter 8</a:t>
            </a:r>
            <a:r>
              <a:rPr lang="en-US" sz="2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CCD36B-7936-C042-8508-D0E3A0E8618C}"/>
              </a:ext>
            </a:extLst>
          </p:cNvPr>
          <p:cNvSpPr txBox="1">
            <a:spLocks noChangeArrowheads="1"/>
          </p:cNvSpPr>
          <p:nvPr/>
        </p:nvSpPr>
        <p:spPr>
          <a:xfrm>
            <a:off x="357960" y="3886200"/>
            <a:ext cx="8428080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400" b="0" kern="1200" cap="all" spc="1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FALL 2018</a:t>
            </a:r>
          </a:p>
          <a:p>
            <a:r>
              <a:rPr lang="en-US" dirty="0"/>
              <a:t>Instructor: </a:t>
            </a:r>
          </a:p>
          <a:p>
            <a:pPr algn="ctr" fontAlgn="auto"/>
            <a:r>
              <a:rPr lang="en-US" dirty="0">
                <a:solidFill>
                  <a:schemeClr val="accent2"/>
                </a:solidFill>
              </a:rPr>
              <a:t>Prof Sheila Tejada</a:t>
            </a:r>
          </a:p>
          <a:p>
            <a:pPr algn="ctr" fontAlgn="auto"/>
            <a:r>
              <a:rPr lang="en-US" dirty="0">
                <a:solidFill>
                  <a:schemeClr val="accent2"/>
                </a:solidFill>
              </a:rPr>
              <a:t>Prof Wei-min </a:t>
            </a:r>
            <a:r>
              <a:rPr lang="en-US" dirty="0" err="1">
                <a:solidFill>
                  <a:schemeClr val="accent2"/>
                </a:solidFill>
              </a:rPr>
              <a:t>shen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>
              <a:ln>
                <a:solidFill>
                  <a:srgbClr val="FFFFFF"/>
                </a:solidFill>
              </a:ln>
              <a:solidFill>
                <a:schemeClr val="accent2"/>
              </a:solidFill>
            </a:endParaRPr>
          </a:p>
          <a:p>
            <a:pPr algn="ctr" fontAlgn="auto"/>
            <a:r>
              <a:rPr lang="en-US" dirty="0">
                <a:solidFill>
                  <a:schemeClr val="accent2"/>
                </a:solidFill>
              </a:rPr>
              <a:t>Prof Ning wang </a:t>
            </a:r>
            <a:endParaRPr lang="en-US" dirty="0">
              <a:ln>
                <a:solidFill>
                  <a:srgbClr val="FFFFFF"/>
                </a:solidFill>
              </a:ln>
              <a:solidFill>
                <a:schemeClr val="accent2"/>
              </a:solidFill>
            </a:endParaRPr>
          </a:p>
          <a:p>
            <a:pPr algn="ctr" fontAlgn="auto"/>
            <a:r>
              <a:rPr lang="en-US" cap="none" dirty="0">
                <a:solidFill>
                  <a:schemeClr val="dk2"/>
                </a:solidFill>
                <a:ea typeface="Arial Black"/>
                <a:cs typeface="Arial Black"/>
                <a:sym typeface="Arial Black"/>
              </a:rPr>
              <a:t> </a:t>
            </a:r>
            <a:r>
              <a:rPr lang="en-US" sz="2800" cap="none" dirty="0">
                <a:solidFill>
                  <a:schemeClr val="dk2"/>
                </a:solidFill>
                <a:ea typeface="Arial Black"/>
                <a:cs typeface="Arial Black"/>
                <a:sym typeface="Arial Black"/>
              </a:rPr>
              <a:t>cs561-l@mymaillists.usc.edu</a:t>
            </a:r>
            <a:endParaRPr lang="en-US" dirty="0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r>
              <a:rPr lang="en-US" dirty="0"/>
              <a:t>	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2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066482"/>
          </a:xfrm>
        </p:spPr>
        <p:txBody>
          <a:bodyPr/>
          <a:lstStyle/>
          <a:p>
            <a:r>
              <a:rPr lang="en-US" dirty="0"/>
              <a:t>Resolution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924800" cy="4953000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To prove that </a:t>
            </a:r>
            <a:r>
              <a:rPr lang="en-US" b="0" i="1" u="sng" dirty="0"/>
              <a:t>KB</a:t>
            </a:r>
            <a:r>
              <a:rPr lang="en-US" b="0" u="sng" dirty="0"/>
              <a:t> </a:t>
            </a:r>
            <a:r>
              <a:rPr lang="el-GR" b="0" u="sng" dirty="0"/>
              <a:t>⊨</a:t>
            </a:r>
            <a:r>
              <a:rPr lang="en-US" b="0" u="sng" dirty="0"/>
              <a:t> </a:t>
            </a:r>
            <a:r>
              <a:rPr lang="el-GR" b="0" i="1" u="sng" dirty="0"/>
              <a:t>α</a:t>
            </a:r>
            <a:r>
              <a:rPr lang="en-US" b="0" dirty="0"/>
              <a:t>, we show that </a:t>
            </a:r>
            <a:r>
              <a:rPr lang="en-US" b="0" u="sng" dirty="0"/>
              <a:t>(</a:t>
            </a:r>
            <a:r>
              <a:rPr lang="en-US" b="0" i="1" u="sng" dirty="0"/>
              <a:t>KB</a:t>
            </a:r>
            <a:r>
              <a:rPr lang="en-US" b="0" u="sng" dirty="0"/>
              <a:t> </a:t>
            </a:r>
            <a:r>
              <a:rPr lang="en-US" u="sng" dirty="0"/>
              <a:t>⋀</a:t>
            </a:r>
            <a:r>
              <a:rPr lang="en-US" b="0" u="sng" dirty="0"/>
              <a:t> </a:t>
            </a:r>
            <a:r>
              <a:rPr lang="en-US" b="0" u="sng" dirty="0">
                <a:cs typeface="Arial"/>
              </a:rPr>
              <a:t>¬</a:t>
            </a:r>
            <a:r>
              <a:rPr lang="el-GR" b="0" i="1" u="sng" dirty="0"/>
              <a:t>α</a:t>
            </a:r>
            <a:r>
              <a:rPr lang="en-US" b="0" u="sng" dirty="0"/>
              <a:t>) is </a:t>
            </a:r>
            <a:r>
              <a:rPr lang="en-US" b="0" u="sng" dirty="0" err="1"/>
              <a:t>unsatisfiable</a:t>
            </a:r>
            <a:r>
              <a:rPr lang="en-US" b="0" u="sng" dirty="0"/>
              <a:t> </a:t>
            </a:r>
            <a:r>
              <a:rPr lang="en-US" b="0" dirty="0"/>
              <a:t>(see next slide)</a:t>
            </a:r>
          </a:p>
          <a:p>
            <a:pPr marL="342900" indent="-342900">
              <a:buAutoNum type="arabicPeriod"/>
            </a:pPr>
            <a:r>
              <a:rPr lang="en-US" b="0" dirty="0"/>
              <a:t>Convert (</a:t>
            </a:r>
            <a:r>
              <a:rPr lang="en-US" b="0" i="1" dirty="0"/>
              <a:t>KB</a:t>
            </a:r>
            <a:r>
              <a:rPr lang="en-US" b="0" dirty="0"/>
              <a:t> </a:t>
            </a:r>
            <a:r>
              <a:rPr lang="en-US" dirty="0"/>
              <a:t>⋀</a:t>
            </a:r>
            <a:r>
              <a:rPr lang="en-US" b="0" dirty="0"/>
              <a:t> </a:t>
            </a:r>
            <a:r>
              <a:rPr lang="en-US" b="0" dirty="0">
                <a:cs typeface="Arial"/>
              </a:rPr>
              <a:t>¬</a:t>
            </a:r>
            <a:r>
              <a:rPr lang="el-GR" b="0" i="1" dirty="0"/>
              <a:t>α</a:t>
            </a:r>
            <a:r>
              <a:rPr lang="en-US" b="0" dirty="0"/>
              <a:t>) to Conjunctive Normal Form</a:t>
            </a:r>
          </a:p>
          <a:p>
            <a:pPr marL="342900" indent="-342900">
              <a:buAutoNum type="arabicPeriod"/>
            </a:pPr>
            <a:r>
              <a:rPr lang="en-US" b="0" dirty="0"/>
              <a:t>Apply the resolution rule wherever possible and add the result as an additional clause in the conjunction.</a:t>
            </a:r>
          </a:p>
          <a:p>
            <a:pPr marL="342900" indent="-342900">
              <a:buAutoNum type="arabicPeriod"/>
            </a:pPr>
            <a:r>
              <a:rPr lang="en-US" b="0" dirty="0"/>
              <a:t>Repeat step 2 until either: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/>
              <a:t>No new clauses can be added: </a:t>
            </a:r>
            <a:r>
              <a:rPr lang="en-US" sz="1800" i="1" dirty="0"/>
              <a:t>KB</a:t>
            </a:r>
            <a:r>
              <a:rPr lang="en-US" sz="1800" dirty="0"/>
              <a:t> does not entail </a:t>
            </a:r>
            <a:r>
              <a:rPr lang="el-GR" sz="1800" i="1" dirty="0"/>
              <a:t>α</a:t>
            </a:r>
            <a:r>
              <a:rPr lang="en-US" sz="1800" dirty="0"/>
              <a:t>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800" dirty="0"/>
              <a:t>Two clauses resolve to yield the </a:t>
            </a:r>
            <a:r>
              <a:rPr lang="en-US" sz="1800" u="sng" dirty="0"/>
              <a:t>empty</a:t>
            </a:r>
            <a:r>
              <a:rPr lang="en-US" sz="1800" dirty="0"/>
              <a:t> clause: </a:t>
            </a:r>
            <a:r>
              <a:rPr lang="en-US" sz="1800" i="1" dirty="0"/>
              <a:t>KB</a:t>
            </a:r>
            <a:r>
              <a:rPr lang="en-US" sz="1800" dirty="0"/>
              <a:t> entails </a:t>
            </a:r>
            <a:r>
              <a:rPr lang="el-GR" sz="1800" i="1" dirty="0"/>
              <a:t>α</a:t>
            </a:r>
            <a:r>
              <a:rPr lang="en-US" sz="1800" dirty="0"/>
              <a:t>.</a:t>
            </a:r>
            <a:endParaRPr lang="en-US" b="0" dirty="0"/>
          </a:p>
          <a:p>
            <a:pPr marL="800100" lvl="1" indent="-342900">
              <a:buFont typeface="+mj-lt"/>
              <a:buAutoNum type="alphaLcParenR"/>
            </a:pPr>
            <a:endParaRPr lang="en-US" dirty="0"/>
          </a:p>
          <a:p>
            <a:r>
              <a:rPr lang="en-US" dirty="0"/>
              <a:t>Unit clause</a:t>
            </a:r>
            <a:r>
              <a:rPr lang="en-US" b="0" dirty="0"/>
              <a:t>: a clause with only one literal, e.g. (</a:t>
            </a:r>
            <a:r>
              <a:rPr lang="en-US" b="0" dirty="0">
                <a:cs typeface="Arial"/>
              </a:rPr>
              <a:t>¬Q)</a:t>
            </a:r>
          </a:p>
          <a:p>
            <a:r>
              <a:rPr lang="en-US" dirty="0">
                <a:cs typeface="Arial"/>
              </a:rPr>
              <a:t>No new clauses can be added</a:t>
            </a:r>
            <a:r>
              <a:rPr lang="en-US" b="0" dirty="0">
                <a:cs typeface="Arial"/>
              </a:rPr>
              <a:t>: no complementary literals left. Can find a model where </a:t>
            </a:r>
            <a:r>
              <a:rPr lang="en-US" b="0" dirty="0"/>
              <a:t>(</a:t>
            </a:r>
            <a:r>
              <a:rPr lang="en-US" b="0" i="1" dirty="0"/>
              <a:t>KB</a:t>
            </a:r>
            <a:r>
              <a:rPr lang="en-US" b="0" dirty="0"/>
              <a:t> </a:t>
            </a:r>
            <a:r>
              <a:rPr lang="en-US" dirty="0"/>
              <a:t>⋀</a:t>
            </a:r>
            <a:r>
              <a:rPr lang="en-US" b="0" dirty="0"/>
              <a:t> </a:t>
            </a:r>
            <a:r>
              <a:rPr lang="en-US" b="0" dirty="0">
                <a:cs typeface="Arial"/>
              </a:rPr>
              <a:t>¬</a:t>
            </a:r>
            <a:r>
              <a:rPr lang="el-GR" b="0" i="1" dirty="0"/>
              <a:t>α</a:t>
            </a:r>
            <a:r>
              <a:rPr lang="en-US" b="0" dirty="0"/>
              <a:t>) is satisfied. Thus can not prove </a:t>
            </a:r>
            <a:r>
              <a:rPr lang="en-US" b="0" i="1" dirty="0"/>
              <a:t>contradiction</a:t>
            </a:r>
            <a:r>
              <a:rPr lang="en-US" b="0" dirty="0"/>
              <a:t>.</a:t>
            </a:r>
          </a:p>
          <a:p>
            <a:r>
              <a:rPr lang="en-US" dirty="0"/>
              <a:t>Empty clause</a:t>
            </a:r>
            <a:r>
              <a:rPr lang="en-US" b="0" dirty="0"/>
              <a:t>: a clause with no literals. Arises only through the resolution of two unit clauses with complimentary literals, e.g., (</a:t>
            </a:r>
            <a:r>
              <a:rPr lang="en-US" b="0" dirty="0">
                <a:cs typeface="Arial"/>
              </a:rPr>
              <a:t>¬Q) </a:t>
            </a:r>
            <a:r>
              <a:rPr lang="en-US" b="0" dirty="0"/>
              <a:t>⋀ (</a:t>
            </a:r>
            <a:r>
              <a:rPr lang="en-US" b="0" dirty="0">
                <a:cs typeface="Arial"/>
              </a:rPr>
              <a:t>Q), which </a:t>
            </a:r>
            <a:r>
              <a:rPr lang="en-US" b="0" dirty="0"/>
              <a:t>indicates </a:t>
            </a:r>
            <a:r>
              <a:rPr lang="en-US" b="0" i="1" dirty="0"/>
              <a:t>a contradiction</a:t>
            </a:r>
            <a:r>
              <a:rPr lang="en-US" b="0" dirty="0">
                <a:cs typeface="Arial"/>
              </a:rPr>
              <a:t>. Means </a:t>
            </a:r>
            <a:r>
              <a:rPr lang="en-US" b="0" dirty="0"/>
              <a:t>(</a:t>
            </a:r>
            <a:r>
              <a:rPr lang="en-US" b="0" i="1" dirty="0"/>
              <a:t>KB</a:t>
            </a:r>
            <a:r>
              <a:rPr lang="en-US" b="0" dirty="0"/>
              <a:t> </a:t>
            </a:r>
            <a:r>
              <a:rPr lang="en-US" dirty="0"/>
              <a:t>⋀</a:t>
            </a:r>
            <a:r>
              <a:rPr lang="en-US" b="0" dirty="0"/>
              <a:t> </a:t>
            </a:r>
            <a:r>
              <a:rPr lang="en-US" b="0" dirty="0">
                <a:cs typeface="Arial"/>
              </a:rPr>
              <a:t>¬</a:t>
            </a:r>
            <a:r>
              <a:rPr lang="el-GR" b="0" i="1" dirty="0"/>
              <a:t>α</a:t>
            </a:r>
            <a:r>
              <a:rPr lang="en-US" b="0" dirty="0"/>
              <a:t>) is </a:t>
            </a:r>
            <a:r>
              <a:rPr lang="en-US" b="0" dirty="0" err="1"/>
              <a:t>unsatisfiable</a:t>
            </a:r>
            <a:r>
              <a:rPr lang="en-US" b="0" dirty="0"/>
              <a:t>.</a:t>
            </a:r>
            <a:endParaRPr lang="en-US" b="0" dirty="0">
              <a:cs typeface="Arial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67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924800" cy="1066800"/>
          </a:xfrm>
        </p:spPr>
        <p:txBody>
          <a:bodyPr>
            <a:noAutofit/>
          </a:bodyPr>
          <a:lstStyle/>
          <a:p>
            <a:r>
              <a:rPr lang="en-US" dirty="0"/>
              <a:t>Resolution Theorem Proving</a:t>
            </a:r>
            <a:br>
              <a:rPr lang="en-US" dirty="0"/>
            </a:br>
            <a:r>
              <a:rPr lang="en-US" dirty="0"/>
              <a:t>with Definite and Horn Clauses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953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b="0" dirty="0"/>
              <a:t>Resolution theorem proving can take exponential time in worst case. However, most of the time, we don’t need full resolution theorem proving.</a:t>
            </a:r>
          </a:p>
          <a:p>
            <a:pPr>
              <a:spcBef>
                <a:spcPts val="0"/>
              </a:spcBef>
            </a:pPr>
            <a:r>
              <a:rPr lang="en-US" sz="2000" b="0" i="1" dirty="0"/>
              <a:t>KB</a:t>
            </a:r>
            <a:r>
              <a:rPr lang="en-US" sz="2000" b="0" dirty="0"/>
              <a:t> as special CNF: each clause is a </a:t>
            </a:r>
            <a:r>
              <a:rPr lang="en-US" sz="2000" dirty="0"/>
              <a:t>Horn clause</a:t>
            </a:r>
            <a:r>
              <a:rPr lang="en-US" sz="2000" b="0" dirty="0"/>
              <a:t>.</a:t>
            </a:r>
          </a:p>
          <a:p>
            <a:pPr>
              <a:spcBef>
                <a:spcPts val="0"/>
              </a:spcBef>
            </a:pPr>
            <a:r>
              <a:rPr lang="en-US" b="0" dirty="0"/>
              <a:t>A clause with </a:t>
            </a:r>
            <a:r>
              <a:rPr lang="en-US" dirty="0"/>
              <a:t>at most </a:t>
            </a:r>
            <a:r>
              <a:rPr lang="en-US" b="0" dirty="0"/>
              <a:t>one positive literal. Example: ¬P ⋁ ¬Q ⋁ ¬R ⋁ ¬S</a:t>
            </a:r>
          </a:p>
          <a:p>
            <a:pPr>
              <a:spcBef>
                <a:spcPts val="1200"/>
              </a:spcBef>
            </a:pPr>
            <a:r>
              <a:rPr lang="en-US" sz="2000" b="0" dirty="0"/>
              <a:t>Horn clauses can be written as </a:t>
            </a:r>
            <a:r>
              <a:rPr lang="en-US" sz="2000" dirty="0"/>
              <a:t>implication form</a:t>
            </a:r>
            <a:r>
              <a:rPr lang="en-US" sz="2000" b="0" dirty="0"/>
              <a:t>.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b="0" dirty="0"/>
              <a:t>E.g., (¬P ⋁ ¬Q ⋁ ¬R ⋁ ¬S) is equivalent to (P ⋀ Q ⋀ R ⇒ ¬S)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b="0" dirty="0"/>
              <a:t>Each sentence in </a:t>
            </a:r>
            <a:r>
              <a:rPr lang="en-US" b="0" i="1" dirty="0"/>
              <a:t>KB</a:t>
            </a:r>
            <a:r>
              <a:rPr lang="en-US" b="0" dirty="0"/>
              <a:t> is now in implication form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b="0" dirty="0"/>
              <a:t>Easy for human to read and understand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b="0" dirty="0"/>
              <a:t>Entailment proving with Horn clauses is </a:t>
            </a:r>
            <a:r>
              <a:rPr lang="en-US" dirty="0"/>
              <a:t>linear</a:t>
            </a:r>
            <a:r>
              <a:rPr lang="en-US" b="0" dirty="0"/>
              <a:t> in the size of </a:t>
            </a:r>
            <a:r>
              <a:rPr lang="en-US" b="0" i="1" dirty="0"/>
              <a:t>KB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b="0" dirty="0"/>
              <a:t>Can only ask atomic queries, e.g., (</a:t>
            </a:r>
            <a:r>
              <a:rPr lang="en-US" b="0" i="1" dirty="0"/>
              <a:t>KB</a:t>
            </a:r>
            <a:r>
              <a:rPr lang="en-US" b="0" dirty="0"/>
              <a:t> </a:t>
            </a:r>
            <a:r>
              <a:rPr lang="en-US" dirty="0"/>
              <a:t>⋀</a:t>
            </a:r>
            <a:r>
              <a:rPr lang="en-US" b="0" dirty="0"/>
              <a:t> </a:t>
            </a:r>
            <a:r>
              <a:rPr lang="en-US" b="0" dirty="0">
                <a:cs typeface="Arial"/>
              </a:rPr>
              <a:t>¬</a:t>
            </a:r>
            <a:r>
              <a:rPr lang="el-GR" b="0" i="1" dirty="0"/>
              <a:t>α</a:t>
            </a:r>
            <a:r>
              <a:rPr lang="en-US" b="0" i="1" dirty="0"/>
              <a:t>)</a:t>
            </a:r>
            <a:r>
              <a:rPr lang="en-US" b="0" dirty="0"/>
              <a:t> is still in Horn form</a:t>
            </a:r>
          </a:p>
          <a:p>
            <a:pPr>
              <a:spcBef>
                <a:spcPts val="1200"/>
              </a:spcBef>
            </a:pPr>
            <a:r>
              <a:rPr lang="en-US" sz="2000" b="0" dirty="0"/>
              <a:t>Inference with Horn clause can be done with </a:t>
            </a:r>
            <a:r>
              <a:rPr lang="en-US" sz="2000" dirty="0"/>
              <a:t>forward chaining </a:t>
            </a:r>
            <a:r>
              <a:rPr lang="en-US" sz="2000" b="0" dirty="0"/>
              <a:t>and </a:t>
            </a:r>
            <a:r>
              <a:rPr lang="en-US" sz="2000" dirty="0"/>
              <a:t>backward chaining </a:t>
            </a:r>
            <a:r>
              <a:rPr lang="en-US" sz="2000" b="0" dirty="0"/>
              <a:t>algorithms</a:t>
            </a:r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73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5791200" cy="1223019"/>
          </a:xfrm>
        </p:spPr>
        <p:txBody>
          <a:bodyPr/>
          <a:lstStyle/>
          <a:p>
            <a:r>
              <a:rPr lang="en-US" altLang="en-US"/>
              <a:t>Forward chaining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772400" cy="1139181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Fire any rule whose premises are satisfied in the </a:t>
            </a:r>
            <a:r>
              <a:rPr lang="en-US" altLang="en-US" sz="2400" i="1" dirty="0"/>
              <a:t>KB</a:t>
            </a:r>
            <a:endParaRPr lang="en-US" altLang="en-US" sz="2400" dirty="0"/>
          </a:p>
          <a:p>
            <a:pPr>
              <a:spcBef>
                <a:spcPts val="0"/>
              </a:spcBef>
            </a:pPr>
            <a:r>
              <a:rPr lang="en-US" altLang="en-US" sz="2400" dirty="0"/>
              <a:t>Add its conclusion to the </a:t>
            </a:r>
            <a:r>
              <a:rPr lang="en-US" altLang="en-US" sz="2400" i="1" dirty="0"/>
              <a:t>KB</a:t>
            </a:r>
            <a:r>
              <a:rPr lang="en-US" altLang="en-US" sz="2400" dirty="0"/>
              <a:t>, until query is found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3" t="32292" r="4688" b="30208"/>
          <a:stretch>
            <a:fillRect/>
          </a:stretch>
        </p:blipFill>
        <p:spPr bwMode="auto">
          <a:xfrm>
            <a:off x="1905000" y="2743200"/>
            <a:ext cx="5029200" cy="323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4114800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KB: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5943928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Query:     </a:t>
            </a:r>
            <a:r>
              <a:rPr lang="en-US" sz="2400" i="1" dirty="0">
                <a:ea typeface="Times New Roman" charset="0"/>
                <a:cs typeface="Times New Roman" charset="0"/>
              </a:rPr>
              <a:t>Q</a:t>
            </a:r>
          </a:p>
        </p:txBody>
      </p:sp>
      <p:sp>
        <p:nvSpPr>
          <p:cNvPr id="4" name="Oval 3"/>
          <p:cNvSpPr/>
          <p:nvPr/>
        </p:nvSpPr>
        <p:spPr>
          <a:xfrm>
            <a:off x="5943600" y="5105400"/>
            <a:ext cx="457200" cy="4572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34000" y="4800600"/>
            <a:ext cx="457200" cy="4572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65398" y="47613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9000" y="5105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⋀</a:t>
            </a:r>
          </a:p>
        </p:txBody>
      </p:sp>
      <p:cxnSp>
        <p:nvCxnSpPr>
          <p:cNvPr id="24" name="Straight Arrow Connector 23"/>
          <p:cNvCxnSpPr>
            <a:stCxn id="6" idx="1"/>
          </p:cNvCxnSpPr>
          <p:nvPr/>
        </p:nvCxnSpPr>
        <p:spPr>
          <a:xfrm flipH="1">
            <a:off x="5791200" y="5022916"/>
            <a:ext cx="20741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400800" y="5331643"/>
            <a:ext cx="891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89322" y="60198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AND-OR Graph</a:t>
            </a:r>
          </a:p>
        </p:txBody>
      </p:sp>
    </p:spTree>
    <p:extLst>
      <p:ext uri="{BB962C8B-B14F-4D97-AF65-F5344CB8AC3E}">
        <p14:creationId xmlns:p14="http://schemas.microsoft.com/office/powerpoint/2010/main" val="126918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5791200" cy="1066482"/>
          </a:xfrm>
        </p:spPr>
        <p:txBody>
          <a:bodyPr/>
          <a:lstStyle/>
          <a:p>
            <a:r>
              <a:rPr lang="en-US" altLang="en-US" dirty="0"/>
              <a:t>Backward Chaining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001000" cy="504952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Forward chaining</a:t>
            </a:r>
            <a:r>
              <a:rPr lang="en-US" sz="2400" b="0" dirty="0"/>
              <a:t>: starts at </a:t>
            </a:r>
            <a:r>
              <a:rPr lang="en-US" sz="2400" b="0" i="1" dirty="0"/>
              <a:t>KB</a:t>
            </a:r>
            <a:r>
              <a:rPr lang="en-US" sz="2400" b="0" dirty="0"/>
              <a:t>, can generate a lot of irrelevant conclusions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Backward chaining</a:t>
            </a:r>
            <a:r>
              <a:rPr lang="en-US" sz="2400" b="0" dirty="0"/>
              <a:t>: Work backwards from the query</a:t>
            </a:r>
            <a:endParaRPr lang="en-US" sz="2400" b="0" i="1" dirty="0"/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b="0" dirty="0"/>
              <a:t>Find all the implications where the premise includes the query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b="0" dirty="0"/>
              <a:t>Prove all the premises of the implications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To Avoid loops</a:t>
            </a:r>
            <a:endParaRPr lang="en-US" sz="2400" b="0" dirty="0"/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b="0" dirty="0"/>
              <a:t>check if new </a:t>
            </a:r>
            <a:r>
              <a:rPr lang="en-US" sz="2000" b="0" dirty="0" err="1"/>
              <a:t>subgoal</a:t>
            </a:r>
            <a:r>
              <a:rPr lang="en-US" sz="2000" b="0" dirty="0"/>
              <a:t> is already on the goal stack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To avoid repeated work</a:t>
            </a:r>
            <a:r>
              <a:rPr lang="en-US" sz="2400" b="0" dirty="0"/>
              <a:t> 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b="0" dirty="0"/>
              <a:t>check if new </a:t>
            </a:r>
            <a:r>
              <a:rPr lang="en-US" sz="2000" b="0" dirty="0" err="1"/>
              <a:t>subgoal</a:t>
            </a:r>
            <a:r>
              <a:rPr lang="en-US" sz="2000" b="0" dirty="0"/>
              <a:t> has already been proved true</a:t>
            </a:r>
          </a:p>
          <a:p>
            <a:pPr>
              <a:spcBef>
                <a:spcPts val="0"/>
              </a:spcBef>
            </a:pPr>
            <a:endParaRPr lang="en-US" altLang="en-US" sz="2000" dirty="0"/>
          </a:p>
          <a:p>
            <a:pPr>
              <a:spcBef>
                <a:spcPts val="0"/>
              </a:spcBef>
            </a:pPr>
            <a:r>
              <a:rPr lang="en-US" altLang="en-US" sz="2000" dirty="0"/>
              <a:t>Complexity of BC can be much less than linear in size of </a:t>
            </a:r>
            <a:r>
              <a:rPr lang="en-US" altLang="en-US" sz="2000" i="1" dirty="0"/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43407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279145"/>
          </a:xfrm>
        </p:spPr>
        <p:txBody>
          <a:bodyPr/>
          <a:lstStyle/>
          <a:p>
            <a:r>
              <a:rPr lang="en-US" dirty="0"/>
              <a:t>Entailment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7115655" cy="2743200"/>
          </a:xfrm>
        </p:spPr>
        <p:txBody>
          <a:bodyPr>
            <a:normAutofit lnSpcReduction="10000"/>
          </a:bodyPr>
          <a:lstStyle/>
          <a:p>
            <a:r>
              <a:rPr lang="el-GR" sz="2400" i="1" dirty="0"/>
              <a:t>α</a:t>
            </a:r>
            <a:r>
              <a:rPr lang="en-US" sz="2400" dirty="0"/>
              <a:t> </a:t>
            </a:r>
            <a:r>
              <a:rPr lang="el-GR" sz="2400" dirty="0"/>
              <a:t>⊨</a:t>
            </a:r>
            <a:r>
              <a:rPr lang="en-US" sz="2400" dirty="0"/>
              <a:t> </a:t>
            </a:r>
            <a:r>
              <a:rPr lang="el-GR" sz="2400" i="1" dirty="0"/>
              <a:t>β</a:t>
            </a:r>
            <a:r>
              <a:rPr lang="en-US" sz="2400" dirty="0"/>
              <a:t> if and only if the sentence (</a:t>
            </a:r>
            <a:r>
              <a:rPr lang="el-GR" sz="2400" i="1" dirty="0"/>
              <a:t>α</a:t>
            </a:r>
            <a:r>
              <a:rPr lang="en-US" sz="2400" dirty="0"/>
              <a:t> ⇒ </a:t>
            </a:r>
            <a:r>
              <a:rPr lang="el-GR" sz="2400" i="1" dirty="0"/>
              <a:t>β</a:t>
            </a:r>
            <a:r>
              <a:rPr lang="en-US" sz="2400" dirty="0"/>
              <a:t>) is </a:t>
            </a:r>
            <a:r>
              <a:rPr lang="en-US" sz="2400" i="1" dirty="0"/>
              <a:t>valid</a:t>
            </a:r>
            <a:r>
              <a:rPr lang="en-US" sz="2400" dirty="0"/>
              <a:t>.</a:t>
            </a:r>
          </a:p>
          <a:p>
            <a:r>
              <a:rPr lang="en-US" sz="2000" b="0" dirty="0"/>
              <a:t>(In </a:t>
            </a:r>
            <a:r>
              <a:rPr lang="en-US" sz="2000" b="0" u="sng" dirty="0"/>
              <a:t>all</a:t>
            </a:r>
            <a:r>
              <a:rPr lang="en-US" sz="2000" b="0" dirty="0"/>
              <a:t> the worlds </a:t>
            </a:r>
            <a:r>
              <a:rPr lang="el-GR" sz="2000" b="0" i="1" dirty="0"/>
              <a:t>α</a:t>
            </a:r>
            <a:r>
              <a:rPr lang="en-US" sz="2000" b="0" dirty="0"/>
              <a:t> is true, </a:t>
            </a:r>
            <a:r>
              <a:rPr lang="el-GR" sz="2000" b="0" i="1" dirty="0"/>
              <a:t>β</a:t>
            </a:r>
            <a:r>
              <a:rPr lang="en-US" sz="2000" b="0" dirty="0"/>
              <a:t> must also be true. There is not a case that </a:t>
            </a:r>
            <a:r>
              <a:rPr lang="el-GR" sz="2000" b="0" i="1" dirty="0"/>
              <a:t>α</a:t>
            </a:r>
            <a:r>
              <a:rPr lang="en-US" sz="2000" b="0" dirty="0"/>
              <a:t> is true but </a:t>
            </a:r>
            <a:r>
              <a:rPr lang="el-GR" sz="2000" b="0" i="1" dirty="0"/>
              <a:t>β</a:t>
            </a:r>
            <a:r>
              <a:rPr lang="en-US" sz="2000" b="0" dirty="0"/>
              <a:t> is false.)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l-GR" i="1" dirty="0"/>
              <a:t>α</a:t>
            </a:r>
            <a:r>
              <a:rPr lang="en-US" dirty="0"/>
              <a:t> ⇒ </a:t>
            </a:r>
            <a:r>
              <a:rPr lang="el-GR" i="1" dirty="0"/>
              <a:t>β</a:t>
            </a:r>
            <a:r>
              <a:rPr lang="en-US" dirty="0"/>
              <a:t>) is </a:t>
            </a:r>
            <a:r>
              <a:rPr lang="en-US" i="1" dirty="0"/>
              <a:t>valid</a:t>
            </a:r>
            <a:r>
              <a:rPr lang="en-US" dirty="0"/>
              <a:t> if and only if </a:t>
            </a:r>
            <a:r>
              <a:rPr lang="en-US" dirty="0">
                <a:cs typeface="Arial"/>
              </a:rPr>
              <a:t>¬</a:t>
            </a:r>
            <a:r>
              <a:rPr lang="en-US" dirty="0"/>
              <a:t>(</a:t>
            </a:r>
            <a:r>
              <a:rPr lang="el-GR" i="1" dirty="0"/>
              <a:t>α</a:t>
            </a:r>
            <a:r>
              <a:rPr lang="en-US" dirty="0"/>
              <a:t> ⇒ </a:t>
            </a:r>
            <a:r>
              <a:rPr lang="el-GR" i="1" dirty="0"/>
              <a:t>β</a:t>
            </a:r>
            <a:r>
              <a:rPr lang="en-US" dirty="0"/>
              <a:t>) is </a:t>
            </a:r>
            <a:r>
              <a:rPr lang="en-US" i="1" dirty="0" err="1"/>
              <a:t>unsatisfiable</a:t>
            </a:r>
            <a:r>
              <a:rPr lang="en-US" dirty="0"/>
              <a:t>.</a:t>
            </a:r>
          </a:p>
          <a:p>
            <a:r>
              <a:rPr lang="en-US" dirty="0">
                <a:cs typeface="Arial"/>
              </a:rPr>
              <a:t>¬</a:t>
            </a:r>
            <a:r>
              <a:rPr lang="en-US" dirty="0"/>
              <a:t>(</a:t>
            </a:r>
            <a:r>
              <a:rPr lang="el-GR" i="1" dirty="0"/>
              <a:t>α</a:t>
            </a:r>
            <a:r>
              <a:rPr lang="en-US" dirty="0"/>
              <a:t> ⇒ </a:t>
            </a:r>
            <a:r>
              <a:rPr lang="el-GR" i="1" dirty="0"/>
              <a:t>β</a:t>
            </a:r>
            <a:r>
              <a:rPr lang="en-US" dirty="0"/>
              <a:t>) </a:t>
            </a:r>
            <a:r>
              <a:rPr lang="el-GR" dirty="0"/>
              <a:t>⟺</a:t>
            </a:r>
            <a:r>
              <a:rPr lang="en-US" dirty="0"/>
              <a:t> (</a:t>
            </a:r>
            <a:r>
              <a:rPr lang="el-GR" i="1" dirty="0"/>
              <a:t>α</a:t>
            </a:r>
            <a:r>
              <a:rPr lang="en-US" dirty="0"/>
              <a:t> ⋀ </a:t>
            </a:r>
            <a:r>
              <a:rPr lang="en-US" dirty="0">
                <a:cs typeface="Arial"/>
              </a:rPr>
              <a:t>¬</a:t>
            </a:r>
            <a:r>
              <a:rPr lang="el-GR" i="1" dirty="0"/>
              <a:t>β</a:t>
            </a:r>
            <a:r>
              <a:rPr lang="en-US" dirty="0"/>
              <a:t>)</a:t>
            </a:r>
          </a:p>
          <a:p>
            <a:r>
              <a:rPr lang="el-GR" i="1" dirty="0"/>
              <a:t>α</a:t>
            </a:r>
            <a:r>
              <a:rPr lang="en-US" dirty="0"/>
              <a:t> </a:t>
            </a:r>
            <a:r>
              <a:rPr lang="el-GR" dirty="0"/>
              <a:t>⊨</a:t>
            </a:r>
            <a:r>
              <a:rPr lang="en-US" dirty="0"/>
              <a:t> </a:t>
            </a:r>
            <a:r>
              <a:rPr lang="el-GR" i="1" dirty="0"/>
              <a:t>β</a:t>
            </a:r>
            <a:r>
              <a:rPr lang="en-US" dirty="0"/>
              <a:t> if and only if the sentence (</a:t>
            </a:r>
            <a:r>
              <a:rPr lang="el-GR" i="1" dirty="0"/>
              <a:t>α</a:t>
            </a:r>
            <a:r>
              <a:rPr lang="en-US" dirty="0"/>
              <a:t> ⋀ </a:t>
            </a:r>
            <a:r>
              <a:rPr lang="en-US" dirty="0">
                <a:cs typeface="Arial"/>
              </a:rPr>
              <a:t>¬</a:t>
            </a:r>
            <a:r>
              <a:rPr lang="el-GR" i="1" dirty="0"/>
              <a:t>β</a:t>
            </a:r>
            <a:r>
              <a:rPr lang="en-US" dirty="0"/>
              <a:t>) is </a:t>
            </a:r>
            <a:r>
              <a:rPr lang="en-US" i="1" dirty="0" err="1"/>
              <a:t>unsatisfiable</a:t>
            </a:r>
            <a:r>
              <a:rPr lang="en-US" dirty="0"/>
              <a:t>.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87103" y="135785"/>
            <a:ext cx="1645493" cy="1877767"/>
            <a:chOff x="7123528" y="522474"/>
            <a:chExt cx="1645493" cy="1877767"/>
          </a:xfrm>
        </p:grpSpPr>
        <p:grpSp>
          <p:nvGrpSpPr>
            <p:cNvPr id="8" name="Group 7"/>
            <p:cNvGrpSpPr/>
            <p:nvPr/>
          </p:nvGrpSpPr>
          <p:grpSpPr>
            <a:xfrm>
              <a:off x="7162797" y="1096531"/>
              <a:ext cx="1595499" cy="1303710"/>
              <a:chOff x="6248400" y="3782061"/>
              <a:chExt cx="2409832" cy="19691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248400" y="3782061"/>
                <a:ext cx="2325434" cy="19050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354634" y="4114800"/>
                <a:ext cx="838200" cy="9905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70366" y="47696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800278" y="47667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2784" y="49462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85234" y="49462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146999" y="498781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62567" y="46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022767" y="49220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452749" y="457293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6749" y="510852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06084" y="4644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01033" y="454116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3817" y="51974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27567" y="52268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62567" y="44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00990" y="4896851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90817" y="517633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953950" y="503045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693384" y="524178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58742" y="400156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795075" y="422076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282467" y="46950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34675" y="38833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76690" y="382452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39476" y="41881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396783" y="492432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68508" y="4081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21691" y="441904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167624" y="4355508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91673" y="442540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16759" y="408559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167574" y="525639"/>
              <a:ext cx="601447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α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3528" y="522474"/>
              <a:ext cx="596638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β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cxnSp>
          <p:nvCxnSpPr>
            <p:cNvPr id="11" name="Straight Arrow Connector 10"/>
            <p:cNvCxnSpPr>
              <a:stCxn id="14" idx="2"/>
            </p:cNvCxnSpPr>
            <p:nvPr/>
          </p:nvCxnSpPr>
          <p:spPr>
            <a:xfrm flipH="1">
              <a:off x="8287362" y="864193"/>
              <a:ext cx="263491" cy="50117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18" idx="1"/>
            </p:cNvCxnSpPr>
            <p:nvPr/>
          </p:nvCxnSpPr>
          <p:spPr>
            <a:xfrm flipH="1">
              <a:off x="7388269" y="861028"/>
              <a:ext cx="35983" cy="42021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439097" y="4870958"/>
            <a:ext cx="135325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⊨ </a:t>
            </a:r>
            <a:r>
              <a:rPr lang="en-US" dirty="0">
                <a:solidFill>
                  <a:srgbClr val="FF0000"/>
                </a:solidFill>
              </a:rPr>
              <a:t>= ⇒? </a:t>
            </a: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3834"/>
              </p:ext>
            </p:extLst>
          </p:nvPr>
        </p:nvGraphicFramePr>
        <p:xfrm>
          <a:off x="536401" y="4876800"/>
          <a:ext cx="6763498" cy="1676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66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6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400" dirty="0"/>
                        <a:t>P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¬</a:t>
                      </a:r>
                      <a:r>
                        <a:rPr lang="en-US" sz="1400" dirty="0"/>
                        <a:t>P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  <a:r>
                        <a:rPr lang="en-US" sz="1400" b="1" dirty="0"/>
                        <a:t>⋀ </a:t>
                      </a:r>
                      <a:r>
                        <a:rPr lang="en-US" sz="1400" dirty="0"/>
                        <a:t>Q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  <a:r>
                        <a:rPr lang="en-US" sz="1400" b="0" dirty="0"/>
                        <a:t>⋁ </a:t>
                      </a:r>
                      <a:r>
                        <a:rPr lang="en-US" sz="1400" dirty="0"/>
                        <a:t>Q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⇒ Q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 </a:t>
                      </a:r>
                      <a:r>
                        <a:rPr lang="en-US" sz="1400" b="0" dirty="0"/>
                        <a:t>⟺ </a:t>
                      </a:r>
                      <a:r>
                        <a:rPr lang="en-US" sz="1400" dirty="0"/>
                        <a:t>Q</a:t>
                      </a:r>
                    </a:p>
                  </a:txBody>
                  <a:tcPr marL="83672" marR="83672" marT="41836" marB="4183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83672" marR="83672" marT="41836" marB="4183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3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/>
              <a:t>Today: First-order logic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81200"/>
            <a:ext cx="7620000" cy="4267199"/>
          </a:xfrm>
        </p:spPr>
        <p:txBody>
          <a:bodyPr>
            <a:normAutofit/>
          </a:bodyPr>
          <a:lstStyle/>
          <a:p>
            <a:r>
              <a:rPr lang="en-US" sz="2400" dirty="0"/>
              <a:t>Constants, predicate, functions, terms, variables, sentences</a:t>
            </a:r>
          </a:p>
          <a:p>
            <a:r>
              <a:rPr lang="en-US" sz="2400" dirty="0"/>
              <a:t>Predicate-Argument Relations</a:t>
            </a:r>
          </a:p>
          <a:p>
            <a:r>
              <a:rPr lang="en-US" sz="2400" dirty="0"/>
              <a:t>Logical connectives</a:t>
            </a:r>
          </a:p>
          <a:p>
            <a:r>
              <a:rPr lang="en-US" sz="2400" dirty="0"/>
              <a:t>Quantifiers</a:t>
            </a:r>
          </a:p>
          <a:p>
            <a:r>
              <a:rPr lang="en-US" sz="2400" dirty="0"/>
              <a:t>Axioms and theorems</a:t>
            </a:r>
          </a:p>
          <a:p>
            <a:r>
              <a:rPr lang="en-US" sz="2400" dirty="0"/>
              <a:t>Domain, model and interpretation 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94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first-order logic?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244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en-US" sz="2400" b="0" dirty="0"/>
              <a:t>One drawback of propositional logic is its </a:t>
            </a:r>
            <a:r>
              <a:rPr lang="en-US" altLang="en-US" sz="2400" dirty="0"/>
              <a:t>limited expressive power</a:t>
            </a:r>
            <a:r>
              <a:rPr lang="en-US" altLang="en-US" sz="2400" b="0" dirty="0"/>
              <a:t> – it can’t describe environments with many objects efficiently. For example, in the </a:t>
            </a:r>
            <a:r>
              <a:rPr lang="en-US" altLang="en-US" sz="2400" b="0" dirty="0" err="1"/>
              <a:t>Wumpus</a:t>
            </a:r>
            <a:r>
              <a:rPr lang="en-US" altLang="en-US" sz="2400" b="0" dirty="0"/>
              <a:t> world, for each square there needs to be a rule for pits, such as,</a:t>
            </a:r>
          </a:p>
          <a:p>
            <a:pPr>
              <a:lnSpc>
                <a:spcPct val="120000"/>
              </a:lnSpc>
            </a:pPr>
            <a:r>
              <a:rPr lang="en-US" altLang="en-US" sz="2400" b="0" dirty="0"/>
              <a:t>	B</a:t>
            </a:r>
            <a:r>
              <a:rPr lang="en-US" altLang="en-US" sz="2400" b="0" baseline="-25000" dirty="0"/>
              <a:t>1,1</a:t>
            </a:r>
            <a:r>
              <a:rPr lang="en-US" altLang="en-US" sz="2400" b="0" dirty="0"/>
              <a:t> </a:t>
            </a:r>
            <a:r>
              <a:rPr lang="en-US" sz="2400" b="0" dirty="0"/>
              <a:t>⟺</a:t>
            </a:r>
            <a:r>
              <a:rPr lang="en-US" altLang="en-US" sz="2400" b="0" dirty="0"/>
              <a:t> (P</a:t>
            </a:r>
            <a:r>
              <a:rPr lang="en-US" altLang="en-US" sz="2400" b="0" baseline="-25000" dirty="0"/>
              <a:t>1,2</a:t>
            </a:r>
            <a:r>
              <a:rPr lang="en-US" altLang="en-US" sz="2400" b="0" dirty="0"/>
              <a:t> </a:t>
            </a:r>
            <a:r>
              <a:rPr lang="en-US" sz="2400" b="0" dirty="0"/>
              <a:t>⋁</a:t>
            </a:r>
            <a:r>
              <a:rPr lang="en-US" altLang="en-US" sz="2400" b="0" dirty="0"/>
              <a:t> P</a:t>
            </a:r>
            <a:r>
              <a:rPr lang="en-US" altLang="en-US" sz="2400" b="0" baseline="-25000" dirty="0"/>
              <a:t>2,1</a:t>
            </a:r>
            <a:r>
              <a:rPr lang="en-US" altLang="en-US" sz="2400" b="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sz="2400" b="0" dirty="0"/>
              <a:t>In natural languages, it is easy to say “Squares adjacent to pits are breezy”, even for a grid of infinite size.</a:t>
            </a:r>
          </a:p>
          <a:p>
            <a:pPr>
              <a:lnSpc>
                <a:spcPct val="120000"/>
              </a:lnSpc>
            </a:pPr>
            <a:r>
              <a:rPr lang="en-US" altLang="en-US" sz="2400" b="0" dirty="0"/>
              <a:t>Natural languages like English are far more expressive than propositional logic, but depend heavily on the context and can be ambiguous.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37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first-order logic?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01000" cy="4724400"/>
          </a:xfrm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en-US" altLang="en-US" sz="2400" b="0" dirty="0"/>
              <a:t>Adapt propositional logic by borrowing expressivity from natural languages, while keeping the </a:t>
            </a:r>
            <a:r>
              <a:rPr lang="en-US" altLang="en-US" sz="2400" dirty="0"/>
              <a:t>declarative</a:t>
            </a:r>
            <a:r>
              <a:rPr lang="en-US" altLang="en-US" sz="2400" b="0" dirty="0"/>
              <a:t>, </a:t>
            </a:r>
            <a:r>
              <a:rPr lang="en-US" altLang="en-US" sz="2400" dirty="0"/>
              <a:t>compositional</a:t>
            </a:r>
            <a:r>
              <a:rPr lang="en-US" altLang="en-US" sz="2400" b="0" dirty="0"/>
              <a:t> semantics that is </a:t>
            </a:r>
            <a:r>
              <a:rPr lang="en-US" altLang="en-US" sz="2400" dirty="0"/>
              <a:t>context-independent</a:t>
            </a:r>
            <a:r>
              <a:rPr lang="en-US" altLang="en-US" sz="2400" b="0" dirty="0"/>
              <a:t> and unambiguous.</a:t>
            </a:r>
          </a:p>
          <a:p>
            <a:r>
              <a:rPr lang="en-US" altLang="en-US" sz="2400" b="0" dirty="0"/>
              <a:t>Propositional logic is </a:t>
            </a:r>
            <a:r>
              <a:rPr lang="en-US" altLang="en-US" sz="2400" dirty="0"/>
              <a:t>declarative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en-US" sz="2000" b="0" dirty="0"/>
              <a:t>Semantics is based on truth relation of sentences and the models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en-US" sz="2000" b="0" dirty="0"/>
              <a:t>Knowledge and inference are separate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altLang="en-US" sz="2000" b="0" dirty="0"/>
              <a:t>Inference is domain-independent </a:t>
            </a:r>
          </a:p>
          <a:p>
            <a:pPr>
              <a:defRPr/>
            </a:pPr>
            <a:r>
              <a:rPr lang="en-US" altLang="en-US" sz="2400" b="0" dirty="0"/>
              <a:t>Propositional logic is </a:t>
            </a:r>
            <a:r>
              <a:rPr lang="en-US" altLang="en-US" sz="2400" dirty="0"/>
              <a:t>compositional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altLang="en-US" sz="2000" b="0" dirty="0"/>
              <a:t>Meaning of the sentence depends on meaning of its parts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altLang="en-US" sz="2000" b="0" dirty="0"/>
              <a:t>E.g., meaning of </a:t>
            </a:r>
            <a:r>
              <a:rPr lang="en-US" altLang="en-US" sz="2000" b="0" i="1" dirty="0"/>
              <a:t>B</a:t>
            </a:r>
            <a:r>
              <a:rPr lang="en-US" altLang="en-US" sz="2000" b="0" i="1" baseline="-25000" dirty="0"/>
              <a:t>1,1</a:t>
            </a:r>
            <a:r>
              <a:rPr lang="en-US" altLang="en-US" sz="2000" b="0" dirty="0"/>
              <a:t> </a:t>
            </a:r>
            <a:r>
              <a:rPr lang="en-US" altLang="en-US" sz="2000" b="0" dirty="0">
                <a:sym typeface="Symbol" charset="2"/>
              </a:rPr>
              <a:t> </a:t>
            </a:r>
            <a:r>
              <a:rPr lang="en-US" altLang="en-US" sz="2000" b="0" i="1" dirty="0"/>
              <a:t>P</a:t>
            </a:r>
            <a:r>
              <a:rPr lang="en-US" altLang="en-US" sz="2000" b="0" i="1" baseline="-25000" dirty="0"/>
              <a:t>1,2</a:t>
            </a:r>
            <a:r>
              <a:rPr lang="en-US" altLang="en-US" sz="2000" b="0" dirty="0"/>
              <a:t> is derived from meaning of </a:t>
            </a:r>
            <a:r>
              <a:rPr lang="en-US" altLang="en-US" sz="2000" b="0" i="1" dirty="0"/>
              <a:t>B</a:t>
            </a:r>
            <a:r>
              <a:rPr lang="en-US" altLang="en-US" sz="2000" b="0" i="1" baseline="-25000" dirty="0"/>
              <a:t>1,1</a:t>
            </a:r>
            <a:r>
              <a:rPr lang="en-US" altLang="en-US" sz="2000" b="0" dirty="0"/>
              <a:t> and of </a:t>
            </a:r>
            <a:r>
              <a:rPr lang="en-US" altLang="en-US" sz="2000" b="0" i="1" dirty="0"/>
              <a:t>P</a:t>
            </a:r>
            <a:r>
              <a:rPr lang="en-US" altLang="en-US" sz="2000" b="0" i="1" baseline="-25000" dirty="0"/>
              <a:t>1,2</a:t>
            </a:r>
            <a:endParaRPr lang="en-US" altLang="en-US" sz="2000" b="0" dirty="0"/>
          </a:p>
          <a:p>
            <a:pPr>
              <a:spcBef>
                <a:spcPts val="0"/>
              </a:spcBef>
              <a:defRPr/>
            </a:pPr>
            <a:r>
              <a:rPr lang="en-US" sz="2400" b="0" dirty="0"/>
              <a:t>The meaning of propositional logic is </a:t>
            </a:r>
            <a:r>
              <a:rPr lang="en-US" sz="2400" dirty="0"/>
              <a:t>context-independent.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127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First-order logic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01000" cy="41910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While propositional logic assumes the world contains facts</a:t>
            </a:r>
            <a:r>
              <a:rPr lang="is-IS" altLang="en-US" sz="2400" dirty="0"/>
              <a:t>…</a:t>
            </a:r>
            <a:endParaRPr lang="en-US" altLang="en-US" sz="2400" dirty="0"/>
          </a:p>
          <a:p>
            <a:pPr eaLnBrk="1" hangingPunct="1">
              <a:lnSpc>
                <a:spcPct val="90000"/>
              </a:lnSpc>
              <a:spcBef>
                <a:spcPts val="2400"/>
              </a:spcBef>
              <a:defRPr/>
            </a:pPr>
            <a:r>
              <a:rPr lang="en-US" altLang="en-US" sz="2400" dirty="0"/>
              <a:t>First-order logic, like natural language, assumes the world contains</a:t>
            </a:r>
            <a:r>
              <a:rPr lang="is-IS" altLang="en-US" sz="2400" dirty="0"/>
              <a:t>…</a:t>
            </a:r>
            <a:endParaRPr lang="en-US" altLang="en-US" sz="2400" dirty="0"/>
          </a:p>
          <a:p>
            <a:pPr lvl="1"/>
            <a:r>
              <a:rPr lang="en-US" sz="2000" b="1" dirty="0"/>
              <a:t>Objects</a:t>
            </a:r>
            <a:r>
              <a:rPr lang="en-US" sz="2000" dirty="0"/>
              <a:t>: </a:t>
            </a:r>
            <a:r>
              <a:rPr lang="en-US" altLang="en-US" sz="2000" dirty="0"/>
              <a:t>people, houses, numbers, colors, </a:t>
            </a:r>
            <a:r>
              <a:rPr lang="en-US" sz="2000" dirty="0"/>
              <a:t>wheel, door, engine, seat, car, passenger, driver</a:t>
            </a:r>
          </a:p>
          <a:p>
            <a:pPr lvl="1"/>
            <a:r>
              <a:rPr lang="en-US" sz="2000" b="1" dirty="0"/>
              <a:t>Relations</a:t>
            </a:r>
            <a:r>
              <a:rPr lang="en-US" sz="2000" dirty="0"/>
              <a:t>: </a:t>
            </a:r>
          </a:p>
          <a:p>
            <a:pPr marL="274320" lvl="1" indent="0">
              <a:buNone/>
            </a:pPr>
            <a:r>
              <a:rPr lang="en-US" altLang="en-US" sz="2000" dirty="0"/>
              <a:t>	Unary relations: red, round, smelly</a:t>
            </a:r>
          </a:p>
          <a:p>
            <a:pPr marL="274320" lvl="1" indent="0">
              <a:buNone/>
            </a:pPr>
            <a:r>
              <a:rPr lang="en-US" altLang="en-US" sz="2000" dirty="0"/>
              <a:t>	N-nary relations: adjacent to, brother of, bigger than, part of</a:t>
            </a:r>
          </a:p>
          <a:p>
            <a:pPr lvl="1"/>
            <a:r>
              <a:rPr lang="en-US" sz="2000" b="1" dirty="0"/>
              <a:t>Functions</a:t>
            </a:r>
            <a:r>
              <a:rPr lang="en-US" sz="2000" dirty="0"/>
              <a:t>: </a:t>
            </a:r>
            <a:r>
              <a:rPr lang="en-US" altLang="en-US" sz="2000" dirty="0"/>
              <a:t>father of, beginning of, one more than, plus</a:t>
            </a:r>
            <a:endParaRPr lang="en-US" sz="2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586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5791200" cy="685800"/>
          </a:xfrm>
        </p:spPr>
        <p:txBody>
          <a:bodyPr/>
          <a:lstStyle/>
          <a:p>
            <a:r>
              <a:rPr lang="en-US" dirty="0"/>
              <a:t>Examples of FOL: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482"/>
            <a:ext cx="7620000" cy="5029518"/>
          </a:xfrm>
        </p:spPr>
        <p:txBody>
          <a:bodyPr>
            <a:noAutofit/>
          </a:bodyPr>
          <a:lstStyle/>
          <a:p>
            <a:r>
              <a:rPr lang="en-US" sz="2200" dirty="0"/>
              <a:t>“One plus two equals three.”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Objects: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Relations: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Functions: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sz="2200" dirty="0"/>
              <a:t>“Squares neighboring the </a:t>
            </a:r>
            <a:r>
              <a:rPr lang="en-US" sz="2200" dirty="0" err="1"/>
              <a:t>Wumpus</a:t>
            </a:r>
            <a:r>
              <a:rPr lang="en-US" sz="2200" dirty="0"/>
              <a:t> are smelly.”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Objects: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Relations: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Functions: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19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71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92834" cy="1371600"/>
          </a:xfrm>
        </p:spPr>
        <p:txBody>
          <a:bodyPr>
            <a:noAutofit/>
          </a:bodyPr>
          <a:lstStyle/>
          <a:p>
            <a:r>
              <a:rPr lang="en-US" dirty="0"/>
              <a:t>Entailment proof with truth table</a:t>
            </a:r>
            <a:br>
              <a:rPr lang="en-US" dirty="0"/>
            </a:br>
            <a:r>
              <a:rPr lang="en-US" sz="2400" dirty="0"/>
              <a:t>AKA, Proof via model checking, 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7620000" cy="4038600"/>
          </a:xfrm>
        </p:spPr>
        <p:txBody>
          <a:bodyPr>
            <a:normAutofit/>
          </a:bodyPr>
          <a:lstStyle/>
          <a:p>
            <a:r>
              <a:rPr lang="en-US" b="0" dirty="0"/>
              <a:t>To prove a sentence, </a:t>
            </a:r>
            <a:r>
              <a:rPr lang="el-GR" b="0" i="1" dirty="0"/>
              <a:t>β</a:t>
            </a:r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Start with the set of true sentences, the “knowledge base”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Join them all together as one big conjunction, </a:t>
            </a:r>
            <a:r>
              <a:rPr lang="el-GR" b="0" i="1" dirty="0"/>
              <a:t>α</a:t>
            </a:r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Create a truth table for (</a:t>
            </a:r>
            <a:r>
              <a:rPr lang="el-GR" b="0" i="1" dirty="0"/>
              <a:t>α</a:t>
            </a:r>
            <a:r>
              <a:rPr lang="en-US" b="0" dirty="0"/>
              <a:t> ⇒ </a:t>
            </a:r>
            <a:r>
              <a:rPr lang="el-GR" b="0" i="1" dirty="0"/>
              <a:t>β</a:t>
            </a:r>
            <a:r>
              <a:rPr lang="en-US" b="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Verify that this sentence is True in </a:t>
            </a:r>
            <a:r>
              <a:rPr lang="en-US" b="0" u="sng" dirty="0"/>
              <a:t>all</a:t>
            </a:r>
            <a:r>
              <a:rPr lang="en-US" b="0" dirty="0"/>
              <a:t> models.</a:t>
            </a:r>
          </a:p>
          <a:p>
            <a:pPr marL="342900" indent="-342900">
              <a:buFont typeface="+mj-lt"/>
              <a:buAutoNum type="arabicPeriod"/>
            </a:pPr>
            <a:endParaRPr lang="en-US" b="0" dirty="0"/>
          </a:p>
          <a:p>
            <a:r>
              <a:rPr lang="en-US" b="0" dirty="0"/>
              <a:t>Algorithm is </a:t>
            </a:r>
            <a:r>
              <a:rPr lang="en-US" b="0" u="sng" dirty="0"/>
              <a:t>sound</a:t>
            </a:r>
            <a:r>
              <a:rPr lang="en-US" b="0" dirty="0"/>
              <a:t>: it directly implements the definition of entailment.</a:t>
            </a:r>
          </a:p>
          <a:p>
            <a:r>
              <a:rPr lang="en-US" b="0" dirty="0"/>
              <a:t>Algorithm is </a:t>
            </a:r>
            <a:r>
              <a:rPr lang="en-US" b="0" u="sng" dirty="0"/>
              <a:t>complete</a:t>
            </a:r>
            <a:r>
              <a:rPr lang="en-US" b="0" dirty="0"/>
              <a:t>: it works for any sentence and always terminates.</a:t>
            </a:r>
          </a:p>
          <a:p>
            <a:r>
              <a:rPr lang="en-US" b="0" dirty="0"/>
              <a:t>However, you need 2</a:t>
            </a:r>
            <a:r>
              <a:rPr lang="en-US" b="0" baseline="30000" dirty="0"/>
              <a:t>n</a:t>
            </a:r>
            <a:r>
              <a:rPr lang="en-US" b="0" dirty="0"/>
              <a:t> rows, where n is the number of proposition symbols. For sentences with lots of symbols, we need a better approach.</a:t>
            </a:r>
            <a:endParaRPr lang="en-US" b="0" baseline="30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05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5791200" cy="685800"/>
          </a:xfrm>
        </p:spPr>
        <p:txBody>
          <a:bodyPr/>
          <a:lstStyle/>
          <a:p>
            <a:r>
              <a:rPr lang="en-US" dirty="0"/>
              <a:t>Examples of FOL: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482"/>
            <a:ext cx="7620000" cy="5029518"/>
          </a:xfrm>
        </p:spPr>
        <p:txBody>
          <a:bodyPr>
            <a:noAutofit/>
          </a:bodyPr>
          <a:lstStyle/>
          <a:p>
            <a:r>
              <a:rPr lang="en-US" sz="2200" dirty="0"/>
              <a:t>“One plus two equals three.”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Objects: </a:t>
            </a:r>
            <a:r>
              <a:rPr lang="en-US" b="0" dirty="0"/>
              <a:t>one, two, three, one plus two</a:t>
            </a:r>
            <a:endParaRPr lang="en-US" dirty="0"/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Relations: </a:t>
            </a:r>
            <a:r>
              <a:rPr lang="en-US" b="0" dirty="0"/>
              <a:t>equals</a:t>
            </a:r>
            <a:endParaRPr lang="en-US" dirty="0"/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Functions:</a:t>
            </a:r>
            <a:r>
              <a:rPr lang="en-US" b="0" dirty="0"/>
              <a:t> plus (“one plus two” is the name of the object,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b="0" dirty="0"/>
              <a:t>		obtained by applying function plus to one and two; 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b="0" dirty="0"/>
              <a:t>		Three is another name for the object)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sz="2200" dirty="0"/>
              <a:t>“Squares neighboring the </a:t>
            </a:r>
            <a:r>
              <a:rPr lang="en-US" sz="2200" dirty="0" err="1"/>
              <a:t>Wumpus</a:t>
            </a:r>
            <a:r>
              <a:rPr lang="en-US" sz="2200" dirty="0"/>
              <a:t> are smelly.”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Objects:</a:t>
            </a:r>
            <a:r>
              <a:rPr lang="en-US" b="0" dirty="0"/>
              <a:t> </a:t>
            </a:r>
            <a:r>
              <a:rPr lang="en-US" b="0" dirty="0" err="1"/>
              <a:t>Wumpus</a:t>
            </a:r>
            <a:r>
              <a:rPr lang="en-US" b="0" dirty="0"/>
              <a:t>, Square</a:t>
            </a:r>
            <a:endParaRPr lang="en-US" dirty="0"/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Relations:</a:t>
            </a:r>
            <a:r>
              <a:rPr lang="en-US" b="0" dirty="0"/>
              <a:t> neighboring, smelly</a:t>
            </a:r>
            <a:endParaRPr lang="en-US" dirty="0"/>
          </a:p>
          <a:p>
            <a:pPr>
              <a:spcBef>
                <a:spcPts val="0"/>
              </a:spcBef>
              <a:buFontTx/>
              <a:buNone/>
            </a:pPr>
            <a:r>
              <a:rPr lang="en-US" dirty="0"/>
              <a:t>Functions:</a:t>
            </a:r>
            <a:r>
              <a:rPr lang="en-US" b="0" dirty="0"/>
              <a:t> – 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03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2743200" cy="685800"/>
          </a:xfrm>
        </p:spPr>
        <p:txBody>
          <a:bodyPr/>
          <a:lstStyle/>
          <a:p>
            <a:r>
              <a:rPr lang="en-US" dirty="0"/>
              <a:t>PL &amp; FOL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482"/>
            <a:ext cx="7620000" cy="502951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0" dirty="0"/>
              <a:t>First-order logic (FOL) is built around </a:t>
            </a:r>
            <a:r>
              <a:rPr lang="en-US" sz="2200" dirty="0"/>
              <a:t>objects</a:t>
            </a:r>
            <a:r>
              <a:rPr lang="en-US" sz="2200" b="0" dirty="0"/>
              <a:t> and </a:t>
            </a:r>
            <a:r>
              <a:rPr lang="en-US" sz="2200" dirty="0"/>
              <a:t>relations</a:t>
            </a:r>
          </a:p>
          <a:p>
            <a:pPr>
              <a:spcBef>
                <a:spcPts val="0"/>
              </a:spcBef>
            </a:pPr>
            <a:endParaRPr lang="en-US" sz="2200" b="0" dirty="0"/>
          </a:p>
          <a:p>
            <a:pPr>
              <a:spcBef>
                <a:spcPts val="0"/>
              </a:spcBef>
            </a:pPr>
            <a:r>
              <a:rPr lang="en-US" sz="2200" b="0" dirty="0"/>
              <a:t>FOL can express facts about </a:t>
            </a:r>
            <a:r>
              <a:rPr lang="en-US" sz="2200" dirty="0"/>
              <a:t>some</a:t>
            </a:r>
            <a:r>
              <a:rPr lang="en-US" sz="2200" b="0" dirty="0"/>
              <a:t> or </a:t>
            </a:r>
            <a:r>
              <a:rPr lang="en-US" sz="2200" dirty="0"/>
              <a:t>all</a:t>
            </a:r>
            <a:r>
              <a:rPr lang="en-US" sz="2200" b="0" dirty="0"/>
              <a:t> objects in the universe.</a:t>
            </a:r>
          </a:p>
          <a:p>
            <a:pPr>
              <a:spcBef>
                <a:spcPts val="0"/>
              </a:spcBef>
            </a:pPr>
            <a:endParaRPr lang="en-US" sz="2200" b="0" dirty="0"/>
          </a:p>
          <a:p>
            <a:pPr>
              <a:spcBef>
                <a:spcPts val="0"/>
              </a:spcBef>
            </a:pPr>
            <a:endParaRPr lang="en-US" sz="2200" b="0" dirty="0"/>
          </a:p>
          <a:p>
            <a:pPr>
              <a:spcBef>
                <a:spcPts val="0"/>
              </a:spcBef>
            </a:pPr>
            <a:r>
              <a:rPr lang="en-US" sz="2200" b="0" dirty="0"/>
              <a:t>Difference in </a:t>
            </a:r>
            <a:r>
              <a:rPr lang="en-US" sz="2200" dirty="0"/>
              <a:t>ontological commitment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200" b="0" dirty="0"/>
              <a:t>PL assumes that there are </a:t>
            </a:r>
            <a:r>
              <a:rPr lang="en-US" sz="2200" dirty="0"/>
              <a:t>facts that can either be true or false</a:t>
            </a:r>
            <a:r>
              <a:rPr lang="en-US" sz="2200" b="0" dirty="0"/>
              <a:t>, and each model assigns true or false to each fact via its propositional symbol.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200" b="0" dirty="0"/>
              <a:t>FOL also assumes that there are </a:t>
            </a:r>
            <a:r>
              <a:rPr lang="en-US" sz="2200" dirty="0"/>
              <a:t>objects with certain relations</a:t>
            </a:r>
            <a:r>
              <a:rPr lang="en-US" sz="2200" b="0" dirty="0"/>
              <a:t> among them that do or do not hold. </a:t>
            </a:r>
            <a:endParaRPr lang="en-US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4858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7467600" cy="685800"/>
          </a:xfrm>
        </p:spPr>
        <p:txBody>
          <a:bodyPr/>
          <a:lstStyle/>
          <a:p>
            <a:r>
              <a:rPr lang="en-US" dirty="0"/>
              <a:t>FOL and other Logic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482"/>
            <a:ext cx="8001000" cy="502951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Special-purpose logics with further commitment: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Temporal logic</a:t>
            </a:r>
            <a:r>
              <a:rPr lang="en-US" sz="2000" b="0" dirty="0"/>
              <a:t> assumes that facts hold at particular times and that those times are ordered.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Higher-order logic (HOL)</a:t>
            </a:r>
            <a:r>
              <a:rPr lang="en-US" sz="2000" b="0" dirty="0"/>
              <a:t> views relations and functions as objects themselves. </a:t>
            </a:r>
          </a:p>
          <a:p>
            <a:pPr>
              <a:spcBef>
                <a:spcPts val="2400"/>
              </a:spcBef>
            </a:pPr>
            <a:r>
              <a:rPr lang="en-US" sz="2400" b="0" dirty="0"/>
              <a:t>HOL is strictly more expressive than FOL, in the sense that some sentences of HOL cannot be expressed by any finite number of FOL sentences, e.g., 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FOL</a:t>
            </a:r>
            <a:r>
              <a:rPr lang="en-US" sz="2000" b="0" dirty="0"/>
              <a:t>: quantifies over objects, e.g., </a:t>
            </a:r>
            <a:r>
              <a:rPr lang="en-US" sz="2000" b="0" dirty="0" err="1"/>
              <a:t>KingOf</a:t>
            </a:r>
            <a:r>
              <a:rPr lang="en-US" sz="2000" b="0" dirty="0"/>
              <a:t>(x), x is Richard, John</a:t>
            </a:r>
          </a:p>
          <a:p>
            <a:pPr marL="34290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/>
              <a:t>SOL</a:t>
            </a:r>
            <a:r>
              <a:rPr lang="en-US" sz="2000" b="0" dirty="0"/>
              <a:t>: qualifies over relations and functions, e.g., </a:t>
            </a:r>
            <a:r>
              <a:rPr lang="en-US" sz="2000" b="0" dirty="0" err="1"/>
              <a:t>TitleOf</a:t>
            </a:r>
            <a:r>
              <a:rPr lang="en-US" sz="2000" b="0" dirty="0"/>
              <a:t>(x), x is </a:t>
            </a:r>
            <a:r>
              <a:rPr lang="en-US" sz="2000" b="0" dirty="0" err="1"/>
              <a:t>KingOf</a:t>
            </a:r>
            <a:r>
              <a:rPr lang="en-US" sz="2000" b="0" dirty="0"/>
              <a:t>, </a:t>
            </a:r>
            <a:r>
              <a:rPr lang="en-US" sz="2000" b="0" dirty="0" err="1"/>
              <a:t>PresidentOf</a:t>
            </a:r>
            <a:endParaRPr lang="en-US" sz="20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022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5118"/>
            <a:ext cx="8001000" cy="761682"/>
          </a:xfrm>
        </p:spPr>
        <p:txBody>
          <a:bodyPr/>
          <a:lstStyle/>
          <a:p>
            <a:r>
              <a:rPr lang="en-US" dirty="0"/>
              <a:t>FOL: Syntax of basic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6019800" cy="53287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25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85813"/>
            <a:r>
              <a:rPr lang="en-US" dirty="0"/>
              <a:t>FOL: Symbols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848600" cy="4373563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Constant </a:t>
            </a:r>
            <a:r>
              <a:rPr lang="en-US" sz="2400" b="0" dirty="0"/>
              <a:t>– objects</a:t>
            </a:r>
          </a:p>
          <a:p>
            <a:pPr>
              <a:spcBef>
                <a:spcPts val="0"/>
              </a:spcBef>
            </a:pPr>
            <a:r>
              <a:rPr lang="en-US" sz="2400" b="0" dirty="0"/>
              <a:t>E.g.  Richard, John, Man, Dog, 42, </a:t>
            </a:r>
            <a:r>
              <a:rPr lang="en-US" sz="2400" b="0" dirty="0" err="1"/>
              <a:t>DarthVader</a:t>
            </a:r>
            <a:endParaRPr lang="en-US" sz="2400" b="0" dirty="0"/>
          </a:p>
          <a:p>
            <a:pPr>
              <a:spcBef>
                <a:spcPts val="2400"/>
              </a:spcBef>
            </a:pPr>
            <a:r>
              <a:rPr lang="en-US" sz="2400" dirty="0"/>
              <a:t>Predicate </a:t>
            </a:r>
            <a:r>
              <a:rPr lang="en-US" sz="2400" b="0" dirty="0"/>
              <a:t>– relations or property, return </a:t>
            </a:r>
            <a:r>
              <a:rPr lang="en-US" sz="2400" dirty="0"/>
              <a:t>true or false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2400" dirty="0"/>
              <a:t>E.g., </a:t>
            </a:r>
            <a:r>
              <a:rPr lang="en-US" sz="2400" dirty="0" err="1"/>
              <a:t>FatherOf</a:t>
            </a:r>
            <a:r>
              <a:rPr lang="en-US" sz="2400" dirty="0"/>
              <a:t>(Bill, Mary), return true or false</a:t>
            </a:r>
          </a:p>
          <a:p>
            <a:pPr marL="0" lvl="1" indent="0"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2400" dirty="0"/>
              <a:t>E.g., </a:t>
            </a:r>
            <a:r>
              <a:rPr lang="en-US" sz="2400" dirty="0" err="1"/>
              <a:t>BrotherOf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), Positive(x), Female(x), return true or false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Function </a:t>
            </a:r>
            <a:r>
              <a:rPr lang="en-US" sz="2400" b="0" dirty="0"/>
              <a:t>– relates object(s) to one other object, return </a:t>
            </a:r>
            <a:r>
              <a:rPr lang="en-US" sz="2400" dirty="0"/>
              <a:t>values</a:t>
            </a:r>
          </a:p>
          <a:p>
            <a:pPr marL="228600" indent="-228600">
              <a:spcBef>
                <a:spcPts val="0"/>
              </a:spcBef>
            </a:pPr>
            <a:r>
              <a:rPr lang="en-US" sz="2400" b="0" dirty="0"/>
              <a:t>E.g., </a:t>
            </a:r>
            <a:r>
              <a:rPr lang="en-US" sz="2400" b="0" dirty="0" err="1"/>
              <a:t>FatherOf</a:t>
            </a:r>
            <a:r>
              <a:rPr lang="en-US" sz="2400" b="0" dirty="0"/>
              <a:t>(Mary), return Bill</a:t>
            </a:r>
          </a:p>
          <a:p>
            <a:pPr marL="228600" indent="-228600">
              <a:spcBef>
                <a:spcPts val="0"/>
              </a:spcBef>
            </a:pPr>
            <a:r>
              <a:rPr lang="en-US" sz="2400" b="0" dirty="0"/>
              <a:t>E.g., Sum(</a:t>
            </a:r>
            <a:r>
              <a:rPr lang="en-US" sz="2400" b="0" dirty="0" err="1"/>
              <a:t>x,y</a:t>
            </a:r>
            <a:r>
              <a:rPr lang="en-US" sz="2400" b="0" dirty="0"/>
              <a:t>), return value of </a:t>
            </a:r>
            <a:r>
              <a:rPr lang="en-US" sz="2400" b="0" dirty="0" err="1"/>
              <a:t>x+y</a:t>
            </a:r>
            <a:endParaRPr lang="en-US" sz="2400" b="0" dirty="0"/>
          </a:p>
          <a:p>
            <a:pPr marL="228600" indent="-228600">
              <a:spcBef>
                <a:spcPts val="2400"/>
              </a:spcBef>
            </a:pPr>
            <a:r>
              <a:rPr lang="en-US" sz="2400" dirty="0"/>
              <a:t>Conventions</a:t>
            </a:r>
            <a:r>
              <a:rPr lang="en-US" sz="2400" b="0" dirty="0"/>
              <a:t>: These symbols start with upper-case letters.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216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62800" cy="1371600"/>
          </a:xfrm>
        </p:spPr>
        <p:txBody>
          <a:bodyPr/>
          <a:lstStyle/>
          <a:p>
            <a:r>
              <a:rPr lang="en-US" dirty="0"/>
              <a:t>Headline: “Man bites dog!”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772400" cy="4419599"/>
          </a:xfrm>
        </p:spPr>
        <p:txBody>
          <a:bodyPr>
            <a:normAutofit/>
          </a:bodyPr>
          <a:lstStyle/>
          <a:p>
            <a:r>
              <a:rPr lang="en-US" sz="2400" b="0" dirty="0"/>
              <a:t>In first-order logic, we specify the </a:t>
            </a:r>
            <a:r>
              <a:rPr lang="en-US" sz="2400" b="0" u="sng" dirty="0"/>
              <a:t>objects</a:t>
            </a:r>
            <a:r>
              <a:rPr lang="en-US" sz="2400" b="0" dirty="0"/>
              <a:t> that are involved, and describe how they </a:t>
            </a:r>
            <a:r>
              <a:rPr lang="en-US" sz="2400" b="0" u="sng" dirty="0"/>
              <a:t>relate</a:t>
            </a:r>
            <a:r>
              <a:rPr lang="en-US" sz="2400" b="0" dirty="0"/>
              <a:t> to one another.</a:t>
            </a:r>
          </a:p>
          <a:p>
            <a:endParaRPr lang="en-US" sz="2400" b="0" dirty="0"/>
          </a:p>
          <a:p>
            <a:pPr algn="ctr"/>
            <a:r>
              <a:rPr lang="en-US" sz="2400" b="0" i="1" u="sng" dirty="0"/>
              <a:t>Bites</a:t>
            </a:r>
            <a:r>
              <a:rPr lang="en-US" sz="2400" b="0" i="1" dirty="0"/>
              <a:t>(</a:t>
            </a:r>
            <a:r>
              <a:rPr lang="en-US" sz="2400" b="0" i="1" u="sng" dirty="0"/>
              <a:t>Man, Dog</a:t>
            </a:r>
            <a:r>
              <a:rPr lang="en-US" sz="2400" b="0" i="1" dirty="0"/>
              <a:t>)</a:t>
            </a:r>
            <a:r>
              <a:rPr lang="en-US" sz="2400" b="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Predicate</a:t>
            </a:r>
            <a:r>
              <a:rPr lang="en-US" sz="2400" b="0" dirty="0"/>
              <a:t>: </a:t>
            </a:r>
            <a:r>
              <a:rPr lang="en-US" sz="2400" b="0" u="sng" dirty="0"/>
              <a:t>Relationship</a:t>
            </a:r>
            <a:r>
              <a:rPr lang="en-US" sz="2400" b="0" dirty="0"/>
              <a:t> among the ordered arguments.</a:t>
            </a:r>
          </a:p>
          <a:p>
            <a:r>
              <a:rPr lang="en-US" sz="2400" dirty="0"/>
              <a:t>Arguments: </a:t>
            </a:r>
            <a:r>
              <a:rPr lang="en-US" sz="2400" b="0" u="sng" dirty="0"/>
              <a:t>Objects</a:t>
            </a:r>
            <a:r>
              <a:rPr lang="en-US" sz="2400" b="0" dirty="0"/>
              <a:t> of the world we are describing</a:t>
            </a:r>
            <a:endParaRPr lang="en-US" sz="2400" dirty="0"/>
          </a:p>
          <a:p>
            <a:endParaRPr lang="en-US" sz="24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5600" y="38978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Predicate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4644" y="38978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Arguments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75246" y="3733800"/>
            <a:ext cx="0" cy="16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800600" y="3733800"/>
            <a:ext cx="0" cy="16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Predicate-argument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0" i="1" dirty="0" err="1"/>
              <a:t>FatherOf</a:t>
            </a:r>
            <a:r>
              <a:rPr lang="en-US" sz="2000" b="0" i="1" dirty="0"/>
              <a:t>(</a:t>
            </a:r>
            <a:r>
              <a:rPr lang="en-US" sz="2000" b="0" i="1" dirty="0" err="1"/>
              <a:t>DarthVader</a:t>
            </a:r>
            <a:r>
              <a:rPr lang="en-US" sz="2000" b="0" i="1" dirty="0"/>
              <a:t>, </a:t>
            </a:r>
            <a:r>
              <a:rPr lang="en-US" sz="2000" b="0" i="1" dirty="0" err="1"/>
              <a:t>LukeSkywalker</a:t>
            </a:r>
            <a:r>
              <a:rPr lang="en-US" sz="2000" b="0" i="1" dirty="0"/>
              <a:t>)</a:t>
            </a:r>
          </a:p>
          <a:p>
            <a:r>
              <a:rPr lang="en-US" sz="2000" b="0" i="1" dirty="0" err="1"/>
              <a:t>BrotherOf</a:t>
            </a:r>
            <a:r>
              <a:rPr lang="en-US" sz="2000" b="0" i="1" dirty="0"/>
              <a:t>(</a:t>
            </a:r>
            <a:r>
              <a:rPr lang="en-US" sz="2000" b="0" i="1" dirty="0" err="1"/>
              <a:t>LukeSkywalker</a:t>
            </a:r>
            <a:r>
              <a:rPr lang="en-US" sz="2000" b="0" i="1" dirty="0"/>
              <a:t>, </a:t>
            </a:r>
            <a:r>
              <a:rPr lang="en-US" sz="2000" b="0" i="1" dirty="0" err="1"/>
              <a:t>PrincessLeia</a:t>
            </a:r>
            <a:r>
              <a:rPr lang="en-US" sz="2000" b="0" i="1" dirty="0"/>
              <a:t>)</a:t>
            </a:r>
          </a:p>
          <a:p>
            <a:r>
              <a:rPr lang="en-US" sz="2000" b="0" i="1" dirty="0" err="1"/>
              <a:t>FriendOf</a:t>
            </a:r>
            <a:r>
              <a:rPr lang="en-US" sz="2000" b="0" i="1" dirty="0"/>
              <a:t>(Chewbacca, </a:t>
            </a:r>
            <a:r>
              <a:rPr lang="en-US" sz="2000" b="0" i="1" dirty="0" err="1"/>
              <a:t>HanSolo</a:t>
            </a:r>
            <a:r>
              <a:rPr lang="en-US" sz="2000" b="0" i="1" dirty="0"/>
              <a:t>)</a:t>
            </a:r>
          </a:p>
          <a:p>
            <a:endParaRPr lang="en-US" sz="2000" b="0" i="1" dirty="0"/>
          </a:p>
          <a:p>
            <a:r>
              <a:rPr lang="en-US" sz="2000" b="0" i="1" dirty="0" err="1"/>
              <a:t>GreaterThan</a:t>
            </a:r>
            <a:r>
              <a:rPr lang="en-US" sz="2000" b="0" i="1" dirty="0"/>
              <a:t>(Number7, Number3)</a:t>
            </a:r>
          </a:p>
          <a:p>
            <a:r>
              <a:rPr lang="en-US" sz="2000" b="0" i="1" dirty="0" err="1"/>
              <a:t>HigherThan</a:t>
            </a:r>
            <a:r>
              <a:rPr lang="en-US" sz="2000" b="0" i="1" dirty="0"/>
              <a:t>(Everest, Kilimanjaro)</a:t>
            </a:r>
          </a:p>
          <a:p>
            <a:endParaRPr lang="en-US" sz="2000" b="0" i="1" dirty="0"/>
          </a:p>
          <a:p>
            <a:r>
              <a:rPr lang="en-US" sz="2000" b="0" i="1" dirty="0"/>
              <a:t>Trade(Chewbacca, </a:t>
            </a:r>
            <a:r>
              <a:rPr lang="en-US" sz="2000" b="0" i="1" dirty="0" err="1"/>
              <a:t>PrincessLeia</a:t>
            </a:r>
            <a:r>
              <a:rPr lang="en-US" sz="2000" b="0" i="1" dirty="0"/>
              <a:t>, </a:t>
            </a:r>
            <a:r>
              <a:rPr lang="en-US" sz="2000" b="0" i="1" dirty="0" err="1"/>
              <a:t>LightSaber</a:t>
            </a:r>
            <a:r>
              <a:rPr lang="en-US" sz="2000" b="0" i="1" dirty="0"/>
              <a:t>, Blaster)</a:t>
            </a:r>
          </a:p>
          <a:p>
            <a:r>
              <a:rPr lang="en-US" sz="2000" b="0" i="1" dirty="0" err="1"/>
              <a:t>ZebraFourNineAlpha</a:t>
            </a:r>
            <a:r>
              <a:rPr lang="en-US" sz="2000" b="0" i="1" dirty="0"/>
              <a:t>(Kilimanjaro, Number7, </a:t>
            </a:r>
            <a:r>
              <a:rPr lang="en-US" sz="2000" b="0" i="1" dirty="0" err="1"/>
              <a:t>LukeSkywalker</a:t>
            </a:r>
            <a:r>
              <a:rPr lang="en-US" sz="2000" b="0" i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362200"/>
            <a:ext cx="1299182" cy="190500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382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0600"/>
          </a:xfrm>
        </p:spPr>
        <p:txBody>
          <a:bodyPr>
            <a:normAutofit/>
          </a:bodyPr>
          <a:lstStyle/>
          <a:p>
            <a:r>
              <a:rPr lang="en-US" sz="2000" b="0" dirty="0" err="1"/>
              <a:t>Arity</a:t>
            </a:r>
            <a:r>
              <a:rPr lang="en-US" sz="2000" b="0" dirty="0"/>
              <a:t> refers to </a:t>
            </a:r>
            <a:r>
              <a:rPr lang="en-US" sz="2000" dirty="0"/>
              <a:t>the number of arguments </a:t>
            </a:r>
            <a:r>
              <a:rPr lang="en-US" sz="2000" b="0" dirty="0"/>
              <a:t>for a given predicate. </a:t>
            </a:r>
            <a:br>
              <a:rPr lang="en-US" sz="2000" b="0" dirty="0"/>
            </a:br>
            <a:r>
              <a:rPr lang="en-US" sz="2000" b="0" dirty="0"/>
              <a:t>An </a:t>
            </a:r>
            <a:r>
              <a:rPr lang="en-US" sz="2000" b="0" i="1" dirty="0"/>
              <a:t>n</a:t>
            </a:r>
            <a:r>
              <a:rPr lang="en-US" sz="2000" b="0" dirty="0"/>
              <a:t>-</a:t>
            </a:r>
            <a:r>
              <a:rPr lang="en-US" sz="2000" b="0" dirty="0" err="1"/>
              <a:t>arity</a:t>
            </a:r>
            <a:r>
              <a:rPr lang="en-US" sz="2000" b="0" dirty="0"/>
              <a:t> predicate has </a:t>
            </a:r>
            <a:r>
              <a:rPr lang="en-US" sz="2000" b="0" i="1" dirty="0"/>
              <a:t>n</a:t>
            </a:r>
            <a:r>
              <a:rPr lang="en-US" sz="2000" b="0" dirty="0"/>
              <a:t> arguments.</a:t>
            </a:r>
          </a:p>
          <a:p>
            <a:r>
              <a:rPr lang="en-US" sz="2000" dirty="0"/>
              <a:t>Binary predicates </a:t>
            </a:r>
            <a:r>
              <a:rPr lang="en-US" sz="2000" b="0" dirty="0"/>
              <a:t>have an </a:t>
            </a:r>
            <a:r>
              <a:rPr lang="en-US" sz="2000" b="0" dirty="0" err="1"/>
              <a:t>arity</a:t>
            </a:r>
            <a:r>
              <a:rPr lang="en-US" sz="2000" b="0" dirty="0"/>
              <a:t> of 2.</a:t>
            </a:r>
          </a:p>
          <a:p>
            <a:r>
              <a:rPr lang="en-US" sz="2000" b="0" dirty="0"/>
              <a:t>	</a:t>
            </a:r>
            <a:r>
              <a:rPr lang="en-US" sz="2000" b="0" i="1" dirty="0" err="1"/>
              <a:t>HigherThan</a:t>
            </a:r>
            <a:r>
              <a:rPr lang="en-US" sz="2000" b="0" i="1" dirty="0"/>
              <a:t>(Everest, Kilimanjaro)</a:t>
            </a:r>
            <a:endParaRPr lang="en-US" sz="2000" b="0" dirty="0"/>
          </a:p>
          <a:p>
            <a:r>
              <a:rPr lang="en-US" sz="2000" dirty="0"/>
              <a:t>Unary predicates</a:t>
            </a:r>
            <a:r>
              <a:rPr lang="en-US" sz="2000" b="0" dirty="0"/>
              <a:t> have </a:t>
            </a:r>
            <a:r>
              <a:rPr lang="en-US" sz="2000" b="0" dirty="0" err="1"/>
              <a:t>arity</a:t>
            </a:r>
            <a:r>
              <a:rPr lang="en-US" sz="2000" b="0" dirty="0"/>
              <a:t> of 1. Useful to refer to properties of an object.</a:t>
            </a:r>
          </a:p>
          <a:p>
            <a:r>
              <a:rPr lang="en-US" sz="2000" b="0" i="1" dirty="0"/>
              <a:t>	</a:t>
            </a:r>
            <a:r>
              <a:rPr lang="en-US" sz="2000" b="0" i="1" dirty="0" err="1"/>
              <a:t>HighMountain</a:t>
            </a:r>
            <a:r>
              <a:rPr lang="en-US" sz="2000" b="0" i="1" dirty="0"/>
              <a:t>(Kilimanjaro)</a:t>
            </a:r>
            <a:endParaRPr lang="en-US" sz="2000" b="0" dirty="0"/>
          </a:p>
          <a:p>
            <a:r>
              <a:rPr lang="en-US" sz="2000" dirty="0" err="1"/>
              <a:t>Nullarity</a:t>
            </a:r>
            <a:r>
              <a:rPr lang="en-US" sz="2000" dirty="0"/>
              <a:t> predicates</a:t>
            </a:r>
            <a:r>
              <a:rPr lang="en-US" sz="2000" b="0" dirty="0"/>
              <a:t> have zero arguments! They are equivalent to propositions.</a:t>
            </a:r>
          </a:p>
          <a:p>
            <a:r>
              <a:rPr lang="en-US" sz="2000" b="0" dirty="0"/>
              <a:t>	</a:t>
            </a:r>
            <a:r>
              <a:rPr lang="en-US" sz="2000" b="0" i="1" dirty="0" err="1"/>
              <a:t>MoonIsMadeOfCheese</a:t>
            </a:r>
            <a:r>
              <a:rPr lang="en-US" sz="2000" b="0" i="1" dirty="0"/>
              <a:t>()</a:t>
            </a:r>
          </a:p>
          <a:p>
            <a:r>
              <a:rPr lang="en-US" sz="2000" dirty="0" err="1"/>
              <a:t>Arity</a:t>
            </a:r>
            <a:r>
              <a:rPr lang="en-US" sz="2000" b="0" dirty="0"/>
              <a:t> can be used to describe the number of arguments in a </a:t>
            </a:r>
            <a:r>
              <a:rPr lang="en-US" sz="2000" dirty="0"/>
              <a:t>function</a:t>
            </a:r>
            <a:r>
              <a:rPr lang="en-US" sz="2000" b="0" dirty="0"/>
              <a:t> as well.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601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798"/>
            <a:ext cx="5791200" cy="624004"/>
          </a:xfrm>
        </p:spPr>
        <p:txBody>
          <a:bodyPr>
            <a:norm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8006"/>
            <a:ext cx="7620000" cy="899994"/>
          </a:xfrm>
        </p:spPr>
        <p:txBody>
          <a:bodyPr>
            <a:normAutofit/>
          </a:bodyPr>
          <a:lstStyle/>
          <a:p>
            <a:r>
              <a:rPr lang="en-US" b="0" dirty="0"/>
              <a:t>One possible way that the objects in a domain could be related.</a:t>
            </a:r>
          </a:p>
          <a:p>
            <a:r>
              <a:rPr lang="en-US" b="0" dirty="0"/>
              <a:t>A particular configuration of the domain objects.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88202"/>
            <a:ext cx="57912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Domain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997802"/>
            <a:ext cx="7620000" cy="602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The set of objects that we want to reason about, </a:t>
            </a:r>
            <a:r>
              <a:rPr lang="en-US" b="0" dirty="0" err="1"/>
              <a:t>e,g</a:t>
            </a:r>
            <a:r>
              <a:rPr lang="en-US" b="0" dirty="0"/>
              <a:t>., Star Wars.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971800"/>
            <a:ext cx="5791200" cy="686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1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Interpretation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6962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b="0" dirty="0"/>
              <a:t>Each model includes an </a:t>
            </a:r>
            <a:r>
              <a:rPr lang="en-US" dirty="0"/>
              <a:t>interpretation</a:t>
            </a:r>
            <a:r>
              <a:rPr lang="en-US" b="0" dirty="0"/>
              <a:t> that specifies exactly which objects, relations and functions are referred to by the constant, predicate and function symbols.</a:t>
            </a:r>
          </a:p>
          <a:p>
            <a:pPr fontAlgn="auto"/>
            <a:r>
              <a:rPr lang="en-US" b="0" dirty="0"/>
              <a:t>	</a:t>
            </a:r>
            <a:r>
              <a:rPr lang="en-US" b="0" i="1" dirty="0"/>
              <a:t>Richard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Richard the </a:t>
            </a:r>
            <a:r>
              <a:rPr lang="en-US" b="0" dirty="0" err="1">
                <a:sym typeface="Wingdings"/>
              </a:rPr>
              <a:t>Lionheart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	</a:t>
            </a:r>
            <a:r>
              <a:rPr lang="en-US" b="0" i="1" dirty="0">
                <a:sym typeface="Wingdings"/>
              </a:rPr>
              <a:t>John</a:t>
            </a:r>
            <a:r>
              <a:rPr lang="en-US" b="0" dirty="0">
                <a:sym typeface="Wingdings"/>
              </a:rPr>
              <a:t>  King John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	</a:t>
            </a:r>
            <a:r>
              <a:rPr lang="en-US" b="0" i="1" dirty="0">
                <a:sym typeface="Wingdings"/>
              </a:rPr>
              <a:t>Brother</a:t>
            </a:r>
            <a:r>
              <a:rPr lang="en-US" b="0" dirty="0">
                <a:sym typeface="Wingdings"/>
              </a:rPr>
              <a:t>  the brotherhood relation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	</a:t>
            </a:r>
            <a:r>
              <a:rPr lang="en-US" b="0" i="1" dirty="0" err="1">
                <a:sym typeface="Wingdings"/>
              </a:rPr>
              <a:t>OnHead</a:t>
            </a:r>
            <a:r>
              <a:rPr lang="en-US" b="0" dirty="0">
                <a:sym typeface="Wingdings"/>
              </a:rPr>
              <a:t>  the on head relation</a:t>
            </a:r>
            <a:endParaRPr lang="en-US" b="0" dirty="0"/>
          </a:p>
          <a:p>
            <a:pPr fontAlgn="auto"/>
            <a:r>
              <a:rPr lang="en-US" b="0" dirty="0"/>
              <a:t>There are many possible models, each with many possible interpretations, e.g. the symbol </a:t>
            </a:r>
            <a:r>
              <a:rPr lang="en-US" b="0" i="1" dirty="0"/>
              <a:t>John </a:t>
            </a:r>
            <a:r>
              <a:rPr lang="en-US" b="0" dirty="0"/>
              <a:t>could map to Richard’s left leg.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60784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ma_8.2-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76200"/>
            <a:ext cx="4023816" cy="29560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1905000"/>
            <a:ext cx="7391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  <a:latin typeface="Arial"/>
                <a:cs typeface="Arial"/>
              </a:rPr>
              <a:t>Constants</a:t>
            </a:r>
          </a:p>
          <a:p>
            <a:r>
              <a:rPr lang="en-US" sz="2000" dirty="0">
                <a:latin typeface="Arial"/>
                <a:cs typeface="Arial"/>
              </a:rPr>
              <a:t>Richard the </a:t>
            </a:r>
            <a:r>
              <a:rPr lang="en-US" sz="2000" dirty="0" err="1">
                <a:latin typeface="Arial"/>
                <a:cs typeface="Arial"/>
              </a:rPr>
              <a:t>Lionheart</a:t>
            </a:r>
            <a:r>
              <a:rPr lang="en-US" sz="2000" dirty="0">
                <a:latin typeface="Arial"/>
                <a:cs typeface="Arial"/>
              </a:rPr>
              <a:t>, King John 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b="1" i="1" dirty="0">
                <a:solidFill>
                  <a:schemeClr val="tx2"/>
                </a:solidFill>
                <a:latin typeface="Arial"/>
                <a:cs typeface="Arial"/>
              </a:rPr>
              <a:t>Predicates</a:t>
            </a:r>
          </a:p>
          <a:p>
            <a:r>
              <a:rPr lang="en-US" sz="2000" b="1" dirty="0">
                <a:latin typeface="Arial"/>
                <a:cs typeface="Arial"/>
              </a:rPr>
              <a:t>Brotherhood</a:t>
            </a:r>
            <a:r>
              <a:rPr lang="en-US" sz="2000" dirty="0">
                <a:latin typeface="Arial"/>
                <a:cs typeface="Arial"/>
              </a:rPr>
              <a:t>: 	{&lt;Richard the </a:t>
            </a:r>
            <a:r>
              <a:rPr lang="en-US" sz="2000" dirty="0" err="1">
                <a:latin typeface="Arial"/>
                <a:cs typeface="Arial"/>
              </a:rPr>
              <a:t>Lionheart</a:t>
            </a:r>
            <a:r>
              <a:rPr lang="en-US" sz="2000" dirty="0">
                <a:latin typeface="Arial"/>
                <a:cs typeface="Arial"/>
              </a:rPr>
              <a:t>, King John&gt;, </a:t>
            </a:r>
          </a:p>
          <a:p>
            <a:r>
              <a:rPr lang="en-US" sz="2000" dirty="0">
                <a:latin typeface="Arial"/>
                <a:cs typeface="Arial"/>
              </a:rPr>
              <a:t>		 &lt;King John, Richard the </a:t>
            </a:r>
            <a:r>
              <a:rPr lang="en-US" sz="2000" dirty="0" err="1">
                <a:latin typeface="Arial"/>
                <a:cs typeface="Arial"/>
              </a:rPr>
              <a:t>Lionheart</a:t>
            </a:r>
            <a:r>
              <a:rPr lang="en-US" sz="2000" dirty="0">
                <a:latin typeface="Arial"/>
                <a:cs typeface="Arial"/>
              </a:rPr>
              <a:t>&gt;}</a:t>
            </a:r>
          </a:p>
          <a:p>
            <a:r>
              <a:rPr lang="en-US" sz="2000" b="1" dirty="0">
                <a:latin typeface="Arial"/>
                <a:cs typeface="Arial"/>
              </a:rPr>
              <a:t>On head</a:t>
            </a:r>
            <a:r>
              <a:rPr lang="en-US" sz="2000" dirty="0">
                <a:latin typeface="Arial"/>
                <a:cs typeface="Arial"/>
              </a:rPr>
              <a:t>: 	{&lt;A crown, King John&gt;}</a:t>
            </a:r>
          </a:p>
          <a:p>
            <a:r>
              <a:rPr lang="en-US" sz="2000" b="1" dirty="0">
                <a:latin typeface="Arial"/>
                <a:cs typeface="Arial"/>
              </a:rPr>
              <a:t>Person</a:t>
            </a:r>
            <a:r>
              <a:rPr lang="en-US" sz="2000" dirty="0">
                <a:latin typeface="Arial"/>
                <a:cs typeface="Arial"/>
              </a:rPr>
              <a:t>: 	{&lt;Richard the </a:t>
            </a:r>
            <a:r>
              <a:rPr lang="en-US" sz="2000" dirty="0" err="1">
                <a:latin typeface="Arial"/>
                <a:cs typeface="Arial"/>
              </a:rPr>
              <a:t>Lionheart</a:t>
            </a:r>
            <a:r>
              <a:rPr lang="en-US" sz="2000" dirty="0">
                <a:latin typeface="Arial"/>
                <a:cs typeface="Arial"/>
              </a:rPr>
              <a:t>&gt;, &lt;King John&gt;}</a:t>
            </a:r>
          </a:p>
          <a:p>
            <a:r>
              <a:rPr lang="en-US" sz="2000" b="1" dirty="0">
                <a:latin typeface="Arial"/>
                <a:cs typeface="Arial"/>
              </a:rPr>
              <a:t>King</a:t>
            </a:r>
            <a:r>
              <a:rPr lang="en-US" sz="2000" dirty="0">
                <a:latin typeface="Arial"/>
                <a:cs typeface="Arial"/>
              </a:rPr>
              <a:t>: 		{&lt;King John&gt;}</a:t>
            </a:r>
          </a:p>
          <a:p>
            <a:r>
              <a:rPr lang="en-US" sz="2000" b="1" dirty="0">
                <a:latin typeface="Arial"/>
                <a:cs typeface="Arial"/>
              </a:rPr>
              <a:t>Crown</a:t>
            </a:r>
            <a:r>
              <a:rPr lang="en-US" sz="2000" dirty="0">
                <a:latin typeface="Arial"/>
                <a:cs typeface="Arial"/>
              </a:rPr>
              <a:t>: 	{&lt;A crown&gt;}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b="1" i="1" dirty="0">
                <a:solidFill>
                  <a:srgbClr val="D1282E"/>
                </a:solidFill>
                <a:latin typeface="Arial"/>
                <a:cs typeface="Arial"/>
              </a:rPr>
              <a:t>Functions</a:t>
            </a:r>
          </a:p>
          <a:p>
            <a:r>
              <a:rPr lang="en-US" sz="2000" b="1" dirty="0">
                <a:latin typeface="Arial"/>
                <a:cs typeface="Arial"/>
              </a:rPr>
              <a:t>Left leg</a:t>
            </a:r>
            <a:r>
              <a:rPr lang="en-US" sz="2000" dirty="0">
                <a:latin typeface="Arial"/>
                <a:cs typeface="Arial"/>
              </a:rPr>
              <a:t>: 	&lt;Richard the </a:t>
            </a:r>
            <a:r>
              <a:rPr lang="en-US" sz="2000" dirty="0" err="1">
                <a:latin typeface="Arial"/>
                <a:cs typeface="Arial"/>
              </a:rPr>
              <a:t>Lionheart</a:t>
            </a:r>
            <a:r>
              <a:rPr lang="en-US" sz="2000" dirty="0">
                <a:latin typeface="Arial"/>
                <a:cs typeface="Arial"/>
              </a:rPr>
              <a:t>&gt; </a:t>
            </a:r>
            <a:r>
              <a:rPr lang="en-US" sz="2000" dirty="0">
                <a:latin typeface="Arial"/>
                <a:cs typeface="Arial"/>
                <a:sym typeface="Wingdings"/>
              </a:rPr>
              <a:t> Richard’s left leg, </a:t>
            </a:r>
          </a:p>
          <a:p>
            <a:r>
              <a:rPr lang="en-US" sz="2000" dirty="0">
                <a:latin typeface="Arial"/>
                <a:cs typeface="Arial"/>
                <a:sym typeface="Wingdings"/>
              </a:rPr>
              <a:t>              	&lt;King John&gt;  John’s left leg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29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518"/>
            <a:ext cx="4114800" cy="1599882"/>
          </a:xfrm>
        </p:spPr>
        <p:txBody>
          <a:bodyPr>
            <a:normAutofit/>
          </a:bodyPr>
          <a:lstStyle/>
          <a:p>
            <a:r>
              <a:rPr lang="en-US" dirty="0"/>
              <a:t>Models for FOL: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8530" y="3496270"/>
            <a:ext cx="1866870" cy="92333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Written as tuples of objects </a:t>
            </a:r>
          </a:p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that are related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474023"/>
            <a:ext cx="8001000" cy="307777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 tuple is </a:t>
            </a:r>
            <a:r>
              <a:rPr lang="en-US" sz="1400">
                <a:solidFill>
                  <a:srgbClr val="FF0000"/>
                </a:solidFill>
                <a:latin typeface="+mn-lt"/>
              </a:rPr>
              <a:t>a set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of objects arranged in a fixed order, with angle brackets surrounding the objects.</a:t>
            </a:r>
          </a:p>
        </p:txBody>
      </p:sp>
    </p:spTree>
    <p:extLst>
      <p:ext uri="{BB962C8B-B14F-4D97-AF65-F5344CB8AC3E}">
        <p14:creationId xmlns:p14="http://schemas.microsoft.com/office/powerpoint/2010/main" val="51023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4800" cy="1371600"/>
          </a:xfrm>
        </p:spPr>
        <p:txBody>
          <a:bodyPr/>
          <a:lstStyle/>
          <a:p>
            <a:r>
              <a:rPr lang="en-US" dirty="0"/>
              <a:t>Proofs using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4800" cy="4800600"/>
          </a:xfrm>
        </p:spPr>
        <p:txBody>
          <a:bodyPr>
            <a:normAutofit/>
          </a:bodyPr>
          <a:lstStyle/>
          <a:p>
            <a:r>
              <a:rPr lang="en-US" sz="2400" dirty="0"/>
              <a:t>Applying rules of inference directly to the sentences in the KB to construct a proof of the desired sentences without consulting models.</a:t>
            </a:r>
          </a:p>
          <a:p>
            <a:r>
              <a:rPr lang="en-US" sz="2400" dirty="0"/>
              <a:t>Suitable when the number of models is large but the length of proof is short </a:t>
            </a:r>
            <a:r>
              <a:rPr lang="en-US" sz="2400" dirty="0">
                <a:sym typeface="Wingdings"/>
              </a:rPr>
              <a:t> Theorem proving can be more efficient than model checking.</a:t>
            </a:r>
          </a:p>
          <a:p>
            <a:r>
              <a:rPr lang="en-US" sz="2400" dirty="0">
                <a:sym typeface="Wingdings"/>
              </a:rPr>
              <a:t>Key concepts: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Logical Equivalence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Validity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Satisfiability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33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785813"/>
            <a:r>
              <a:rPr lang="en-US" dirty="0"/>
              <a:t>FOL: Symbols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876799"/>
          </a:xfrm>
        </p:spPr>
        <p:txBody>
          <a:bodyPr>
            <a:normAutofit lnSpcReduction="10000"/>
          </a:bodyPr>
          <a:lstStyle/>
          <a:p>
            <a:r>
              <a:rPr lang="en-US" sz="2400" b="0" dirty="0"/>
              <a:t>There are objects without a name, e.g., no name was given to the crown or the legs.</a:t>
            </a:r>
          </a:p>
          <a:p>
            <a:r>
              <a:rPr lang="en-US" sz="2400" b="0" dirty="0"/>
              <a:t>One object can have multiple names</a:t>
            </a:r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r>
              <a:rPr lang="en-US" sz="2000" b="0" dirty="0"/>
              <a:t>Some members of the set of all models with two constant symbols, R and J. The interpretation of each constant symbol is shown by a gray arrow. Related objects are connected by arrows.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576907"/>
            <a:ext cx="7391400" cy="16808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31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pPr defTabSz="785813"/>
            <a:r>
              <a:rPr lang="en-US" dirty="0"/>
              <a:t>FOL: Terms and Variables 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772400" cy="45720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Term</a:t>
            </a:r>
            <a:r>
              <a:rPr lang="en-US" sz="2400" b="0" dirty="0"/>
              <a:t>, a logic expression that refer to an object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/>
              <a:t>A constant is a term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/>
              <a:t>A variable is a term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0" dirty="0"/>
              <a:t>E.g., </a:t>
            </a:r>
            <a:r>
              <a:rPr lang="en-US" sz="2400" b="0" dirty="0" err="1"/>
              <a:t>LeftLeg</a:t>
            </a:r>
            <a:r>
              <a:rPr lang="en-US" sz="2400" b="0" dirty="0"/>
              <a:t>(John). (</a:t>
            </a:r>
            <a:r>
              <a:rPr lang="en-US" sz="2400" b="0" dirty="0" err="1"/>
              <a:t>LeftLeg</a:t>
            </a:r>
            <a:r>
              <a:rPr lang="en-US" sz="2400" b="0" dirty="0"/>
              <a:t> is the function, John is the constant, </a:t>
            </a:r>
            <a:r>
              <a:rPr lang="en-US" sz="2400" b="0" dirty="0" err="1"/>
              <a:t>LeftLeg</a:t>
            </a:r>
            <a:r>
              <a:rPr lang="en-US" sz="2400" b="0" dirty="0"/>
              <a:t>(John) all together is a term.)</a:t>
            </a:r>
          </a:p>
          <a:p>
            <a:endParaRPr lang="en-US" sz="2400" dirty="0"/>
          </a:p>
          <a:p>
            <a:r>
              <a:rPr lang="en-US" sz="2400" dirty="0"/>
              <a:t>Variables</a:t>
            </a:r>
            <a:r>
              <a:rPr lang="en-US" sz="2400" b="0" dirty="0"/>
              <a:t> can be a term by itself or serves as an argument to a function, e.g., </a:t>
            </a:r>
            <a:r>
              <a:rPr lang="en-US" sz="2400" b="0" dirty="0" err="1"/>
              <a:t>LeftLeg</a:t>
            </a:r>
            <a:r>
              <a:rPr lang="en-US" sz="2400" b="0" dirty="0"/>
              <a:t>(x), x is the variable and can be interpreted as constant John or constant Richard.</a:t>
            </a:r>
          </a:p>
          <a:p>
            <a:r>
              <a:rPr lang="en-US" sz="2400" dirty="0"/>
              <a:t>Variables</a:t>
            </a:r>
            <a:r>
              <a:rPr lang="en-US" sz="2400" b="0" dirty="0"/>
              <a:t> are written in lowercase letters.</a:t>
            </a:r>
            <a:endParaRPr lang="en-US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563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8600" cy="4800600"/>
          </a:xfrm>
        </p:spPr>
        <p:txBody>
          <a:bodyPr>
            <a:noAutofit/>
          </a:bodyPr>
          <a:lstStyle/>
          <a:p>
            <a:r>
              <a:rPr lang="en-US" sz="2000" dirty="0"/>
              <a:t>Functions </a:t>
            </a:r>
            <a:r>
              <a:rPr lang="en-US" sz="2000" b="0" dirty="0"/>
              <a:t>are</a:t>
            </a:r>
            <a:r>
              <a:rPr lang="en-US" sz="2000" dirty="0"/>
              <a:t> </a:t>
            </a:r>
            <a:r>
              <a:rPr lang="en-US" sz="2000" b="0" dirty="0"/>
              <a:t>just like </a:t>
            </a:r>
            <a:r>
              <a:rPr lang="en-US" sz="2000" dirty="0"/>
              <a:t>Constants</a:t>
            </a:r>
            <a:r>
              <a:rPr lang="en-US" sz="2000" b="0" dirty="0"/>
              <a:t> and </a:t>
            </a:r>
            <a:r>
              <a:rPr lang="en-US" sz="2000" dirty="0"/>
              <a:t>Variables</a:t>
            </a:r>
            <a:r>
              <a:rPr lang="en-US" sz="2000" b="0" dirty="0"/>
              <a:t>, that refer to objects in the domain.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Constants</a:t>
            </a:r>
            <a:r>
              <a:rPr lang="en-US" sz="2000" b="0" dirty="0"/>
              <a:t> refer directly to domain objects.</a:t>
            </a:r>
          </a:p>
          <a:p>
            <a:pPr>
              <a:spcBef>
                <a:spcPts val="0"/>
              </a:spcBef>
            </a:pPr>
            <a:r>
              <a:rPr lang="en-US" sz="2000" b="0" dirty="0"/>
              <a:t> 	e.g.  </a:t>
            </a:r>
            <a:r>
              <a:rPr lang="en-US" sz="2000" b="0" i="1" dirty="0"/>
              <a:t>Richard</a:t>
            </a:r>
            <a:r>
              <a:rPr lang="en-US" sz="2000" b="0" dirty="0"/>
              <a:t>, </a:t>
            </a:r>
            <a:r>
              <a:rPr lang="en-US" sz="2000" b="0" i="1" dirty="0"/>
              <a:t>John</a:t>
            </a:r>
            <a:r>
              <a:rPr lang="en-US" sz="2000" b="0" dirty="0"/>
              <a:t>, </a:t>
            </a:r>
            <a:r>
              <a:rPr lang="en-US" sz="2000" b="0" i="1" dirty="0"/>
              <a:t>Man</a:t>
            </a:r>
            <a:r>
              <a:rPr lang="en-US" sz="2000" b="0" dirty="0"/>
              <a:t>, </a:t>
            </a:r>
            <a:r>
              <a:rPr lang="en-US" sz="2000" b="0" i="1" dirty="0"/>
              <a:t>Dog</a:t>
            </a:r>
            <a:r>
              <a:rPr lang="en-US" sz="2000" b="0" dirty="0"/>
              <a:t>, </a:t>
            </a:r>
            <a:r>
              <a:rPr lang="en-US" sz="2000" b="0" i="1" dirty="0" err="1"/>
              <a:t>DarthVader</a:t>
            </a:r>
            <a:endParaRPr lang="en-US" sz="2000" b="0" i="1" dirty="0"/>
          </a:p>
          <a:p>
            <a:r>
              <a:rPr lang="en-US" sz="2000" dirty="0"/>
              <a:t>Variables</a:t>
            </a:r>
            <a:r>
              <a:rPr lang="en-US" sz="2000" b="0" dirty="0"/>
              <a:t> refer to the conjunction or disjunction of domain objects.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cs typeface="Arial"/>
              </a:rPr>
              <a:t>	e.g. ∀</a:t>
            </a:r>
            <a:r>
              <a:rPr lang="en-US" sz="2000" b="0" i="1" dirty="0">
                <a:cs typeface="Arial"/>
              </a:rPr>
              <a:t>x, 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y, Richard </a:t>
            </a:r>
            <a:r>
              <a:rPr lang="en-US" sz="2000" b="0" dirty="0"/>
              <a:t>⋀ John ⋀ Mary ⋀</a:t>
            </a:r>
            <a:r>
              <a:rPr lang="is-IS" sz="2000" b="0" dirty="0"/>
              <a:t>…</a:t>
            </a:r>
            <a:endParaRPr lang="en-US" sz="2000" b="0" i="1" dirty="0">
              <a:cs typeface="Arial"/>
            </a:endParaRPr>
          </a:p>
          <a:p>
            <a:r>
              <a:rPr lang="en-US" sz="2000" dirty="0">
                <a:cs typeface="Arial"/>
              </a:rPr>
              <a:t>Functions </a:t>
            </a:r>
            <a:r>
              <a:rPr lang="en-US" sz="2000" b="0" dirty="0">
                <a:cs typeface="Arial"/>
              </a:rPr>
              <a:t>refer indirectly to domain objects using other terms.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cs typeface="Arial"/>
              </a:rPr>
              <a:t>	e.g. </a:t>
            </a:r>
            <a:r>
              <a:rPr lang="en-US" sz="2000" b="0" i="1" dirty="0" err="1">
                <a:cs typeface="Arial"/>
              </a:rPr>
              <a:t>LeftLeg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Richard</a:t>
            </a:r>
            <a:r>
              <a:rPr lang="en-US" sz="2000" b="0" dirty="0">
                <a:cs typeface="Arial"/>
              </a:rPr>
              <a:t>), </a:t>
            </a:r>
            <a:r>
              <a:rPr lang="en-US" sz="2000" b="0" i="1" dirty="0">
                <a:cs typeface="Arial"/>
              </a:rPr>
              <a:t>G</a:t>
            </a:r>
            <a:r>
              <a:rPr lang="en-US" sz="2000" b="0" i="1" baseline="-25000" dirty="0">
                <a:cs typeface="Arial"/>
              </a:rPr>
              <a:t>23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 err="1"/>
              <a:t>DarthVader</a:t>
            </a:r>
            <a:r>
              <a:rPr lang="en-US" sz="2000" b="0" dirty="0"/>
              <a:t>)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Functions</a:t>
            </a:r>
            <a:r>
              <a:rPr lang="en-US" sz="2000" b="0" dirty="0"/>
              <a:t> look similar to predicates but returns objects instead of True/False.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871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077200" cy="1142682"/>
          </a:xfrm>
        </p:spPr>
        <p:txBody>
          <a:bodyPr/>
          <a:lstStyle/>
          <a:p>
            <a:r>
              <a:rPr lang="en-US" dirty="0"/>
              <a:t>Atomic sentences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248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Sentences</a:t>
            </a:r>
            <a:r>
              <a:rPr lang="en-US" sz="2400" b="0" dirty="0"/>
              <a:t> are statements that evaluate to </a:t>
            </a:r>
            <a:r>
              <a:rPr lang="en-US" sz="2400" dirty="0"/>
              <a:t>true or false</a:t>
            </a:r>
            <a:r>
              <a:rPr lang="en-US" sz="2400" b="0" dirty="0"/>
              <a:t>.</a:t>
            </a:r>
          </a:p>
          <a:p>
            <a:r>
              <a:rPr lang="en-US" sz="2400" dirty="0"/>
              <a:t>Atomic Sentence</a:t>
            </a:r>
            <a:r>
              <a:rPr lang="en-US" sz="2400" b="0" dirty="0"/>
              <a:t>: a single predicate-argument relation.</a:t>
            </a:r>
          </a:p>
          <a:p>
            <a:r>
              <a:rPr lang="en-US" sz="2400" dirty="0" err="1">
                <a:sym typeface="Symbol" charset="2"/>
              </a:rPr>
              <a:t>AtomicSentence</a:t>
            </a:r>
            <a:r>
              <a:rPr lang="en-US" sz="2400" dirty="0">
                <a:sym typeface="Symbol" charset="2"/>
              </a:rPr>
              <a:t> </a:t>
            </a:r>
            <a:r>
              <a:rPr lang="en-US" sz="2400" dirty="0">
                <a:sym typeface="Wingdings"/>
              </a:rPr>
              <a:t> 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ym typeface="Symbol" charset="2"/>
              </a:rPr>
              <a:t>Predicate | Predicate(Term, …) | Term = Term</a:t>
            </a:r>
            <a:endParaRPr lang="en-US" sz="2400" i="1" baseline="-14000" dirty="0"/>
          </a:p>
          <a:p>
            <a:r>
              <a:rPr lang="en-US" sz="2400" b="0" dirty="0"/>
              <a:t>An atomic sentence (or atom) is formed from a predicate symbol optionally followed by a list of terms such as</a:t>
            </a:r>
            <a:r>
              <a:rPr lang="is-IS" sz="2400" b="0" dirty="0"/>
              <a:t>…</a:t>
            </a:r>
            <a:endParaRPr lang="en-US" sz="2400" b="0" dirty="0"/>
          </a:p>
          <a:p>
            <a:pPr marL="800100" lvl="1" indent="-342900"/>
            <a:r>
              <a:rPr lang="en-US" sz="2000" dirty="0">
                <a:sym typeface="Symbol" charset="2"/>
              </a:rPr>
              <a:t>Brother(Richard, John)</a:t>
            </a:r>
          </a:p>
          <a:p>
            <a:pPr marL="800100" lvl="1" indent="-342900"/>
            <a:r>
              <a:rPr lang="en-US" sz="2000" dirty="0">
                <a:sym typeface="Symbol" charset="2"/>
              </a:rPr>
              <a:t>Married(Father(Richard), Mother(John))</a:t>
            </a:r>
          </a:p>
          <a:p>
            <a:pPr marL="800100" lvl="1" indent="-342900"/>
            <a:r>
              <a:rPr lang="en-US" sz="2000" dirty="0">
                <a:sym typeface="Symbol" charset="2"/>
              </a:rPr>
              <a:t>&gt;((+ x y), x) </a:t>
            </a:r>
          </a:p>
          <a:p>
            <a:pPr marL="800100" lvl="1" indent="-342900"/>
            <a:r>
              <a:rPr lang="en-US" sz="2000" dirty="0"/>
              <a:t>Bites(Man, Dog)</a:t>
            </a:r>
            <a:endParaRPr lang="en-US" sz="2000" baseline="-25000" dirty="0"/>
          </a:p>
          <a:p>
            <a:pPr marL="800100" lvl="1" indent="-342900"/>
            <a:r>
              <a:rPr lang="en-US" sz="2000" dirty="0" err="1"/>
              <a:t>FriendOf</a:t>
            </a:r>
            <a:r>
              <a:rPr lang="en-US" sz="2000" dirty="0"/>
              <a:t>(Chewbacca, </a:t>
            </a:r>
            <a:r>
              <a:rPr lang="en-US" sz="2000" dirty="0" err="1"/>
              <a:t>HanSolo</a:t>
            </a:r>
            <a:r>
              <a:rPr lang="en-US" sz="2000" dirty="0"/>
              <a:t>)</a:t>
            </a:r>
            <a:r>
              <a:rPr lang="en-US" sz="2000" dirty="0">
                <a:sym typeface="Symbol" charset="2"/>
              </a:rPr>
              <a:t>		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88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553200" cy="990282"/>
          </a:xfrm>
        </p:spPr>
        <p:txBody>
          <a:bodyPr/>
          <a:lstStyle/>
          <a:p>
            <a:r>
              <a:rPr lang="en-US" dirty="0"/>
              <a:t>FOL: Atomic sentences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4" y="3984052"/>
            <a:ext cx="8077200" cy="165474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4" y="1715226"/>
            <a:ext cx="5105400" cy="177974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429772" y="6344029"/>
            <a:ext cx="502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Bernhard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Beckert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UNIVERSITÄT KOBLENZ-LANDAU</a:t>
            </a:r>
          </a:p>
        </p:txBody>
      </p:sp>
    </p:spTree>
    <p:extLst>
      <p:ext uri="{BB962C8B-B14F-4D97-AF65-F5344CB8AC3E}">
        <p14:creationId xmlns:p14="http://schemas.microsoft.com/office/powerpoint/2010/main" val="1600313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/>
              <a:t>Semantics of atomic sentences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924800" cy="4305300"/>
          </a:xfrm>
        </p:spPr>
        <p:txBody>
          <a:bodyPr/>
          <a:lstStyle/>
          <a:p>
            <a:r>
              <a:rPr lang="en-US" sz="2400" dirty="0"/>
              <a:t>In general, sentences in FOL are interpreted with respect to a model</a:t>
            </a:r>
          </a:p>
          <a:p>
            <a:endParaRPr lang="en-US" sz="2400" dirty="0"/>
          </a:p>
          <a:p>
            <a:r>
              <a:rPr lang="en-US" sz="2400" dirty="0"/>
              <a:t>Model contains objects and relations among them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An atomic sentence, </a:t>
            </a:r>
            <a:r>
              <a:rPr lang="en-US" sz="2400" i="1" dirty="0"/>
              <a:t>predicate(term</a:t>
            </a:r>
            <a:r>
              <a:rPr lang="en-US" sz="2400" i="1" baseline="-14000" dirty="0"/>
              <a:t>1</a:t>
            </a:r>
            <a:r>
              <a:rPr lang="en-US" sz="2400" i="1" dirty="0"/>
              <a:t>, …, </a:t>
            </a:r>
            <a:r>
              <a:rPr lang="en-US" sz="2400" i="1" dirty="0" err="1"/>
              <a:t>term</a:t>
            </a:r>
            <a:r>
              <a:rPr lang="en-US" sz="2400" i="1" baseline="-14000" dirty="0" err="1"/>
              <a:t>n</a:t>
            </a:r>
            <a:r>
              <a:rPr lang="en-US" sz="2400" i="1" dirty="0"/>
              <a:t>),</a:t>
            </a:r>
            <a:r>
              <a:rPr lang="en-US" sz="2400" dirty="0"/>
              <a:t> is </a:t>
            </a:r>
            <a:r>
              <a:rPr lang="en-US" sz="2400" b="1" dirty="0"/>
              <a:t>true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the relation referred to by </a:t>
            </a:r>
            <a:r>
              <a:rPr lang="en-US" sz="2400" i="1" dirty="0"/>
              <a:t>predicate </a:t>
            </a:r>
            <a:r>
              <a:rPr lang="en-US" sz="2400" dirty="0"/>
              <a:t>holds between the objects referred to by </a:t>
            </a:r>
            <a:r>
              <a:rPr lang="en-US" sz="2400" i="1" dirty="0"/>
              <a:t>term</a:t>
            </a:r>
            <a:r>
              <a:rPr lang="en-US" sz="2400" i="1" baseline="-14000" dirty="0"/>
              <a:t>1</a:t>
            </a:r>
            <a:r>
              <a:rPr lang="en-US" sz="2400" i="1" dirty="0"/>
              <a:t>, …, </a:t>
            </a:r>
            <a:r>
              <a:rPr lang="en-US" sz="2400" i="1" dirty="0" err="1"/>
              <a:t>term</a:t>
            </a:r>
            <a:r>
              <a:rPr lang="en-US" sz="2400" i="1" baseline="-14000" dirty="0" err="1"/>
              <a:t>n</a:t>
            </a:r>
            <a:endParaRPr lang="en-US" sz="2400" i="1" baseline="-140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6179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7620000" cy="32766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Complex sentences</a:t>
            </a:r>
            <a:r>
              <a:rPr lang="en-US" sz="2400" b="0" dirty="0"/>
              <a:t>: one or more predicate-argument relations with </a:t>
            </a:r>
            <a:r>
              <a:rPr lang="en-US" sz="2400" dirty="0"/>
              <a:t>logical connectives</a:t>
            </a:r>
            <a:r>
              <a:rPr lang="en-US" sz="2400" b="0" dirty="0"/>
              <a:t>.</a:t>
            </a:r>
          </a:p>
          <a:p>
            <a:r>
              <a:rPr lang="en-US" sz="2400" dirty="0"/>
              <a:t>Complex Sentence </a:t>
            </a:r>
            <a:r>
              <a:rPr lang="en-US" sz="2400" dirty="0">
                <a:sym typeface="Symbol" charset="2"/>
              </a:rPr>
              <a:t>  </a:t>
            </a:r>
            <a:r>
              <a:rPr lang="en-US" sz="2400" dirty="0" err="1">
                <a:sym typeface="Symbol" charset="2"/>
              </a:rPr>
              <a:t>AtomicSentence</a:t>
            </a:r>
            <a:r>
              <a:rPr lang="en-US" sz="2400" dirty="0">
                <a:sym typeface="Symbol" charset="2"/>
              </a:rPr>
              <a:t> 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			|  Sentence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			| Sentence (</a:t>
            </a:r>
            <a:r>
              <a:rPr lang="en-US" sz="2400" b="0" dirty="0"/>
              <a:t>⋀</a:t>
            </a:r>
            <a:r>
              <a:rPr lang="en-US" sz="2400" dirty="0">
                <a:sym typeface="Symbol" charset="2"/>
              </a:rPr>
              <a:t>, </a:t>
            </a:r>
            <a:r>
              <a:rPr lang="en-US" sz="2400" b="0" dirty="0"/>
              <a:t>⋁</a:t>
            </a:r>
            <a:r>
              <a:rPr lang="en-US" sz="2400" dirty="0">
                <a:sym typeface="Symbol" charset="2"/>
              </a:rPr>
              <a:t>, </a:t>
            </a:r>
            <a:r>
              <a:rPr lang="en-US" sz="2400" b="0" dirty="0"/>
              <a:t>⇒</a:t>
            </a:r>
            <a:r>
              <a:rPr lang="en-US" sz="2400" dirty="0">
                <a:sym typeface="Symbol" charset="2"/>
              </a:rPr>
              <a:t>, </a:t>
            </a:r>
            <a:r>
              <a:rPr lang="en-US" sz="2400" b="0" dirty="0"/>
              <a:t>⟺</a:t>
            </a:r>
            <a:r>
              <a:rPr lang="en-US" sz="2400" dirty="0">
                <a:sym typeface="Symbol" charset="2"/>
              </a:rPr>
              <a:t>) Sentence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			| Quantifier Variable, … Sentence</a:t>
            </a:r>
            <a:br>
              <a:rPr lang="en-US" sz="2400" dirty="0">
                <a:sym typeface="Symbol" charset="2"/>
              </a:rPr>
            </a:br>
            <a:r>
              <a:rPr lang="en-US" sz="2400" dirty="0">
                <a:sym typeface="Symbol" charset="2"/>
              </a:rPr>
              <a:t>			| [Sentence]</a:t>
            </a:r>
          </a:p>
          <a:p>
            <a:r>
              <a:rPr lang="en-US" sz="2400" dirty="0">
                <a:sym typeface="Symbol" charset="2"/>
              </a:rPr>
              <a:t>Examples:  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Bites(Dog, Man) ⋀ Owns(Man, Dog) ⇒ </a:t>
            </a:r>
            <a:r>
              <a:rPr lang="en-US" sz="2100" dirty="0" err="1"/>
              <a:t>BadDog</a:t>
            </a:r>
            <a:r>
              <a:rPr lang="en-US" sz="2100" dirty="0"/>
              <a:t>(Dog)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¬</a:t>
            </a:r>
            <a:r>
              <a:rPr lang="en-US" sz="2100" dirty="0" err="1"/>
              <a:t>BadDog</a:t>
            </a:r>
            <a:r>
              <a:rPr lang="en-US" sz="2100" dirty="0"/>
              <a:t>(Dog) ⋀ (¬Owns(Man, Dog) ⋁ ¬Bites(Man, Dog))</a:t>
            </a:r>
            <a:endParaRPr lang="en-US" sz="2100" dirty="0">
              <a:sym typeface="Symbol" charset="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553200" cy="990282"/>
          </a:xfrm>
        </p:spPr>
        <p:txBody>
          <a:bodyPr/>
          <a:lstStyle/>
          <a:p>
            <a:r>
              <a:rPr lang="en-US" dirty="0"/>
              <a:t>FOL: Complex sentences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" y="4800600"/>
            <a:ext cx="7363642" cy="17526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4023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connectives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48600" cy="4724400"/>
          </a:xfrm>
        </p:spPr>
        <p:txBody>
          <a:bodyPr>
            <a:noAutofit/>
          </a:bodyPr>
          <a:lstStyle/>
          <a:p>
            <a:r>
              <a:rPr lang="en-US" sz="2000" b="0" dirty="0"/>
              <a:t>Exactly as they are in propositional logic:</a:t>
            </a:r>
          </a:p>
          <a:p>
            <a:r>
              <a:rPr lang="en-US" sz="2000" b="0" dirty="0"/>
              <a:t>¬ 	</a:t>
            </a:r>
            <a:r>
              <a:rPr lang="en-US" sz="2000" dirty="0"/>
              <a:t>Not		</a:t>
            </a:r>
            <a:r>
              <a:rPr lang="en-US" sz="2000" b="0" i="1" dirty="0"/>
              <a:t>¬owns(Man, Dog)</a:t>
            </a:r>
            <a:endParaRPr lang="en-US" sz="2000" i="1" dirty="0"/>
          </a:p>
          <a:p>
            <a:r>
              <a:rPr lang="en-US" sz="2000" b="0" dirty="0"/>
              <a:t>⋀ 	</a:t>
            </a:r>
            <a:r>
              <a:rPr lang="en-US" sz="2000" dirty="0"/>
              <a:t>And		</a:t>
            </a:r>
            <a:r>
              <a:rPr lang="en-US" sz="2000" b="0" i="1" dirty="0"/>
              <a:t>owns(Man, Dog) </a:t>
            </a:r>
            <a:r>
              <a:rPr lang="en-US" sz="2000" b="0" dirty="0"/>
              <a:t>⋀ </a:t>
            </a:r>
            <a:r>
              <a:rPr lang="en-US" sz="2000" b="0" i="1" dirty="0"/>
              <a:t>bites(Dog, Man)</a:t>
            </a:r>
            <a:endParaRPr lang="en-US" sz="2000" dirty="0"/>
          </a:p>
          <a:p>
            <a:r>
              <a:rPr lang="en-US" sz="2000" b="0" dirty="0"/>
              <a:t>⋁ 	</a:t>
            </a:r>
            <a:r>
              <a:rPr lang="en-US" sz="2000" dirty="0"/>
              <a:t>Or		</a:t>
            </a:r>
            <a:r>
              <a:rPr lang="en-US" sz="2000" b="0" i="1" dirty="0"/>
              <a:t>bites(Dog, Man)</a:t>
            </a:r>
            <a:r>
              <a:rPr lang="en-US" sz="2000" dirty="0"/>
              <a:t> </a:t>
            </a:r>
            <a:r>
              <a:rPr lang="en-US" sz="2000" b="0" dirty="0"/>
              <a:t>⋁ </a:t>
            </a:r>
            <a:r>
              <a:rPr lang="en-US" sz="2000" b="0" i="1" dirty="0"/>
              <a:t>bites(Man, Dog)</a:t>
            </a:r>
            <a:endParaRPr lang="en-US" sz="2000" dirty="0"/>
          </a:p>
          <a:p>
            <a:r>
              <a:rPr lang="en-US" sz="2000" b="0" dirty="0"/>
              <a:t>⇒ 	</a:t>
            </a:r>
            <a:r>
              <a:rPr lang="en-US" sz="2000" dirty="0"/>
              <a:t>Implies		</a:t>
            </a:r>
            <a:r>
              <a:rPr lang="en-US" sz="2000" b="0" i="1" dirty="0" err="1"/>
              <a:t>sonOf</a:t>
            </a:r>
            <a:r>
              <a:rPr lang="en-US" sz="2000" b="0" i="1" dirty="0"/>
              <a:t>(Luke, Vader) </a:t>
            </a:r>
            <a:r>
              <a:rPr lang="en-US" sz="2000" b="0" dirty="0"/>
              <a:t>⇒ </a:t>
            </a:r>
            <a:r>
              <a:rPr lang="en-US" sz="2000" b="0" i="1" dirty="0"/>
              <a:t>parent(Vader, Luke)</a:t>
            </a:r>
            <a:endParaRPr lang="en-US" sz="2000" i="1" dirty="0"/>
          </a:p>
          <a:p>
            <a:r>
              <a:rPr lang="en-US" sz="2000" b="0" dirty="0"/>
              <a:t>⟺ 	</a:t>
            </a:r>
            <a:r>
              <a:rPr lang="en-US" sz="2000" dirty="0" err="1"/>
              <a:t>Biconditional</a:t>
            </a:r>
            <a:r>
              <a:rPr lang="en-US" sz="2000" dirty="0"/>
              <a:t> 	</a:t>
            </a:r>
            <a:r>
              <a:rPr lang="en-US" sz="2000" b="0" i="1" dirty="0"/>
              <a:t>owns(Man, Dog) </a:t>
            </a:r>
            <a:r>
              <a:rPr lang="en-US" sz="2000" b="0" dirty="0"/>
              <a:t>⟺ </a:t>
            </a:r>
            <a:r>
              <a:rPr lang="en-US" sz="2000" b="0" i="1" dirty="0" err="1"/>
              <a:t>ownedBy</a:t>
            </a:r>
            <a:r>
              <a:rPr lang="en-US" sz="2000" b="0" i="1" dirty="0"/>
              <a:t>(Dog, Man)</a:t>
            </a:r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All of the </a:t>
            </a:r>
            <a:r>
              <a:rPr lang="en-US" sz="2000" dirty="0"/>
              <a:t>Tautologies </a:t>
            </a:r>
            <a:r>
              <a:rPr lang="en-US" sz="2000" b="0" dirty="0"/>
              <a:t>of propositional logic are valid in First-Order Logic as well, e.g. </a:t>
            </a:r>
            <a:r>
              <a:rPr lang="en-US" sz="2000" b="0" i="1" dirty="0"/>
              <a:t>implication elimination</a:t>
            </a:r>
            <a:r>
              <a:rPr lang="en-US" sz="2000" b="0" dirty="0"/>
              <a:t>:</a:t>
            </a:r>
          </a:p>
          <a:p>
            <a:r>
              <a:rPr lang="en-US" sz="2000" b="0" i="1" dirty="0"/>
              <a:t>   	</a:t>
            </a:r>
            <a:r>
              <a:rPr lang="en-US" sz="2000" b="0" i="1" dirty="0" err="1"/>
              <a:t>sonOf</a:t>
            </a:r>
            <a:r>
              <a:rPr lang="en-US" sz="2000" b="0" i="1" dirty="0"/>
              <a:t>(Luke, Vader) </a:t>
            </a:r>
            <a:r>
              <a:rPr lang="en-US" sz="2000" b="0" dirty="0"/>
              <a:t>⇒ </a:t>
            </a:r>
            <a:r>
              <a:rPr lang="en-US" sz="2000" b="0" i="1" dirty="0" err="1"/>
              <a:t>parentOf</a:t>
            </a:r>
            <a:r>
              <a:rPr lang="en-US" sz="2000" b="0" i="1" dirty="0"/>
              <a:t>(Vader, Luke)    </a:t>
            </a:r>
            <a:r>
              <a:rPr lang="en-US" sz="2000" b="0" dirty="0"/>
              <a:t>⟺</a:t>
            </a:r>
            <a:endParaRPr lang="en-US" sz="2000" b="0" i="1" dirty="0"/>
          </a:p>
          <a:p>
            <a:r>
              <a:rPr lang="en-US" sz="2000" b="0" dirty="0"/>
              <a:t>   	¬</a:t>
            </a:r>
            <a:r>
              <a:rPr lang="en-US" sz="2000" b="0" i="1" dirty="0" err="1"/>
              <a:t>sonOf</a:t>
            </a:r>
            <a:r>
              <a:rPr lang="en-US" sz="2000" b="0" i="1" dirty="0"/>
              <a:t>(</a:t>
            </a:r>
            <a:r>
              <a:rPr lang="en-US" sz="2000" b="0" i="1" dirty="0" err="1"/>
              <a:t>Luke,Vader</a:t>
            </a:r>
            <a:r>
              <a:rPr lang="en-US" sz="2000" b="0" i="1" dirty="0"/>
              <a:t>) </a:t>
            </a:r>
            <a:r>
              <a:rPr lang="en-US" sz="2000" b="0" dirty="0"/>
              <a:t>⋁ </a:t>
            </a:r>
            <a:r>
              <a:rPr lang="en-US" sz="2000" b="0" i="1" dirty="0" err="1"/>
              <a:t>parentOf</a:t>
            </a:r>
            <a:r>
              <a:rPr lang="en-US" sz="2000" b="0" i="1" dirty="0"/>
              <a:t>(Vader, Luke) 	</a:t>
            </a:r>
            <a:endParaRPr lang="en-US" sz="2000" i="1" dirty="0"/>
          </a:p>
          <a:p>
            <a:endParaRPr lang="en-US" sz="20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7226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/>
          <a:lstStyle/>
          <a:p>
            <a:r>
              <a:rPr lang="en-US" b="0" dirty="0"/>
              <a:t>Remember your high-school algebra class? Here’s an equation:</a:t>
            </a:r>
          </a:p>
          <a:p>
            <a:pPr algn="ctr"/>
            <a:r>
              <a:rPr lang="en-US" b="0" i="1" dirty="0"/>
              <a:t>x</a:t>
            </a:r>
            <a:r>
              <a:rPr lang="en-US" b="0" baseline="30000" dirty="0"/>
              <a:t>2</a:t>
            </a:r>
            <a:r>
              <a:rPr lang="en-US" b="0" dirty="0"/>
              <a:t> – 7</a:t>
            </a:r>
            <a:r>
              <a:rPr lang="en-US" b="0" i="1" dirty="0"/>
              <a:t>x</a:t>
            </a:r>
            <a:r>
              <a:rPr lang="en-US" b="0" dirty="0"/>
              <a:t> + 12 = 0</a:t>
            </a:r>
          </a:p>
          <a:p>
            <a:r>
              <a:rPr lang="en-US" b="0" dirty="0"/>
              <a:t>Here, the variable </a:t>
            </a:r>
            <a:r>
              <a:rPr lang="en-US" b="0" i="1" dirty="0"/>
              <a:t>x</a:t>
            </a:r>
            <a:r>
              <a:rPr lang="en-US" b="0" dirty="0"/>
              <a:t> must be either 3 or 4. We can read this formula as:</a:t>
            </a:r>
          </a:p>
          <a:p>
            <a:r>
              <a:rPr lang="en-US" b="0" dirty="0"/>
              <a:t>“There exists an </a:t>
            </a:r>
            <a:r>
              <a:rPr lang="en-US" b="0" i="1" dirty="0"/>
              <a:t>x</a:t>
            </a:r>
            <a:r>
              <a:rPr lang="en-US" b="0" dirty="0"/>
              <a:t> such that …” </a:t>
            </a:r>
          </a:p>
          <a:p>
            <a:r>
              <a:rPr lang="en-US" b="0" dirty="0"/>
              <a:t>This variable </a:t>
            </a:r>
            <a:r>
              <a:rPr lang="en-US" b="0" i="1" dirty="0"/>
              <a:t>x</a:t>
            </a:r>
            <a:r>
              <a:rPr lang="en-US" b="0" dirty="0"/>
              <a:t> is </a:t>
            </a:r>
            <a:r>
              <a:rPr lang="en-US" i="1" dirty="0"/>
              <a:t>existentially quantified</a:t>
            </a:r>
            <a:r>
              <a:rPr lang="en-US" b="0" dirty="0"/>
              <a:t>.</a:t>
            </a:r>
          </a:p>
          <a:p>
            <a:endParaRPr lang="en-US" b="0" dirty="0"/>
          </a:p>
          <a:p>
            <a:r>
              <a:rPr lang="en-US" b="0" dirty="0"/>
              <a:t>We also saw algebraic variables in identities:</a:t>
            </a:r>
          </a:p>
          <a:p>
            <a:pPr algn="ctr"/>
            <a:r>
              <a:rPr lang="en-US" b="0" dirty="0"/>
              <a:t>(</a:t>
            </a:r>
            <a:r>
              <a:rPr lang="en-US" b="0" i="1" dirty="0"/>
              <a:t>x</a:t>
            </a:r>
            <a:r>
              <a:rPr lang="en-US" b="0" dirty="0"/>
              <a:t> + </a:t>
            </a:r>
            <a:r>
              <a:rPr lang="en-US" b="0" i="1" dirty="0"/>
              <a:t>y</a:t>
            </a:r>
            <a:r>
              <a:rPr lang="en-US" b="0" dirty="0"/>
              <a:t>)(</a:t>
            </a:r>
            <a:r>
              <a:rPr lang="en-US" b="0" i="1" dirty="0"/>
              <a:t>x</a:t>
            </a:r>
            <a:r>
              <a:rPr lang="en-US" b="0" dirty="0"/>
              <a:t> – </a:t>
            </a:r>
            <a:r>
              <a:rPr lang="en-US" b="0" i="1" dirty="0"/>
              <a:t>y</a:t>
            </a:r>
            <a:r>
              <a:rPr lang="en-US" b="0" dirty="0"/>
              <a:t>) = </a:t>
            </a:r>
            <a:r>
              <a:rPr lang="en-US" b="0" i="1" dirty="0"/>
              <a:t>x</a:t>
            </a:r>
            <a:r>
              <a:rPr lang="en-US" b="0" baseline="30000" dirty="0"/>
              <a:t>2</a:t>
            </a:r>
            <a:r>
              <a:rPr lang="en-US" b="0" dirty="0"/>
              <a:t> – </a:t>
            </a:r>
            <a:r>
              <a:rPr lang="en-US" b="0" i="1" dirty="0"/>
              <a:t>y</a:t>
            </a:r>
            <a:r>
              <a:rPr lang="en-US" b="0" baseline="30000" dirty="0"/>
              <a:t>2</a:t>
            </a:r>
          </a:p>
          <a:p>
            <a:r>
              <a:rPr lang="en-US" b="0" dirty="0"/>
              <a:t>This identity is true for any </a:t>
            </a:r>
            <a:r>
              <a:rPr lang="en-US" b="0" i="1" dirty="0"/>
              <a:t>x</a:t>
            </a:r>
            <a:r>
              <a:rPr lang="en-US" b="0" dirty="0"/>
              <a:t> and </a:t>
            </a:r>
            <a:r>
              <a:rPr lang="en-US" b="0" i="1" dirty="0"/>
              <a:t>y</a:t>
            </a:r>
            <a:r>
              <a:rPr lang="en-US" b="0" dirty="0"/>
              <a:t>. We can read this identity as:</a:t>
            </a:r>
          </a:p>
          <a:p>
            <a:r>
              <a:rPr lang="en-US" b="0" dirty="0"/>
              <a:t>“For all </a:t>
            </a:r>
            <a:r>
              <a:rPr lang="en-US" b="0" i="1" dirty="0"/>
              <a:t>x</a:t>
            </a:r>
            <a:r>
              <a:rPr lang="en-US" b="0" dirty="0"/>
              <a:t> and </a:t>
            </a:r>
            <a:r>
              <a:rPr lang="en-US" b="0" i="1" dirty="0"/>
              <a:t>y</a:t>
            </a:r>
            <a:r>
              <a:rPr lang="en-US" b="0" dirty="0"/>
              <a:t> …”</a:t>
            </a:r>
          </a:p>
          <a:p>
            <a:r>
              <a:rPr lang="en-US" b="0" dirty="0"/>
              <a:t>These variables </a:t>
            </a:r>
            <a:r>
              <a:rPr lang="en-US" b="0" i="1" dirty="0"/>
              <a:t>x</a:t>
            </a:r>
            <a:r>
              <a:rPr lang="en-US" b="0" dirty="0"/>
              <a:t> and </a:t>
            </a:r>
            <a:r>
              <a:rPr lang="en-US" b="0" i="1" dirty="0"/>
              <a:t>y</a:t>
            </a:r>
            <a:r>
              <a:rPr lang="en-US" b="0" dirty="0"/>
              <a:t> are </a:t>
            </a:r>
            <a:r>
              <a:rPr lang="en-US" i="1" dirty="0"/>
              <a:t>universally quantified</a:t>
            </a:r>
            <a:r>
              <a:rPr lang="en-US" b="0" dirty="0"/>
              <a:t>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344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Expressing sentences about </a:t>
            </a:r>
            <a:r>
              <a:rPr lang="en-US" sz="2400" b="1" dirty="0"/>
              <a:t>collections</a:t>
            </a:r>
            <a:r>
              <a:rPr lang="en-US" sz="2400" dirty="0"/>
              <a:t> of objects without enumeration (naming individuals)</a:t>
            </a:r>
          </a:p>
          <a:p>
            <a:r>
              <a:rPr lang="en-US" sz="2400" b="0" dirty="0"/>
              <a:t>E.g., “All USC Trojans are clever”, “Someone in the class is sleeping”</a:t>
            </a:r>
          </a:p>
          <a:p>
            <a:endParaRPr lang="en-US" sz="2400" dirty="0"/>
          </a:p>
          <a:p>
            <a:r>
              <a:rPr lang="en-US" sz="2400" dirty="0"/>
              <a:t>Universal quantification (for all): </a:t>
            </a:r>
            <a:r>
              <a:rPr lang="en-US" sz="2800" b="1" dirty="0">
                <a:latin typeface="Times New Roman" charset="0"/>
                <a:sym typeface="Symbol" charset="2"/>
              </a:rPr>
              <a:t></a:t>
            </a:r>
            <a:endParaRPr lang="en-US" sz="2400" dirty="0"/>
          </a:p>
          <a:p>
            <a:r>
              <a:rPr lang="en-US" sz="2400" dirty="0"/>
              <a:t>Existential quantification (there exists): </a:t>
            </a:r>
            <a:r>
              <a:rPr lang="en-US" sz="2800" b="1" dirty="0" err="1">
                <a:latin typeface="Times New Roman" charset="0"/>
                <a:sym typeface="Symbol" charset="2"/>
              </a:rPr>
              <a:t></a:t>
            </a:r>
            <a:endParaRPr lang="en-US" sz="240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39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55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136" y="304800"/>
            <a:ext cx="8229600" cy="1219200"/>
          </a:xfrm>
        </p:spPr>
        <p:txBody>
          <a:bodyPr>
            <a:normAutofit/>
          </a:bodyPr>
          <a:lstStyle/>
          <a:p>
            <a:r>
              <a:rPr lang="en-US" sz="4000" dirty="0"/>
              <a:t>Important Tautologies</a:t>
            </a:r>
            <a:br>
              <a:rPr lang="en-US" dirty="0"/>
            </a:br>
            <a:r>
              <a:rPr lang="en-US" sz="2400" dirty="0"/>
              <a:t>Basic Manipulation Rules for Propositional Logic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8305800" cy="4450080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744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9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Commutativity</a:t>
                      </a:r>
                      <a:r>
                        <a:rPr lang="en-US" b="0" baseline="0" dirty="0"/>
                        <a:t> of </a:t>
                      </a:r>
                      <a:r>
                        <a:rPr lang="en-US" b="0" dirty="0"/>
                        <a:t>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Commutativity</a:t>
                      </a:r>
                      <a:r>
                        <a:rPr lang="en-US" b="0" baseline="0" dirty="0"/>
                        <a:t> of </a:t>
                      </a:r>
                      <a:r>
                        <a:rPr lang="en-US" b="0" dirty="0"/>
                        <a:t>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⋀ </a:t>
                      </a:r>
                      <a:r>
                        <a:rPr lang="el-GR" b="0" dirty="0"/>
                        <a:t>γ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Associativity of 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⋁ </a:t>
                      </a:r>
                      <a:r>
                        <a:rPr lang="el-GR" b="0" dirty="0"/>
                        <a:t>γ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Associativity of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/>
                        <a:t>¬(¬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Double-negation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⇒ ¬</a:t>
                      </a:r>
                      <a:r>
                        <a:rPr lang="el-GR" b="0" dirty="0"/>
                        <a:t>α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Contraposition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Implication</a:t>
                      </a:r>
                      <a:r>
                        <a:rPr lang="en-US" b="0" baseline="0" dirty="0"/>
                        <a:t> elimination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⟺ 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⇒ 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Biconditional</a:t>
                      </a:r>
                      <a:r>
                        <a:rPr lang="en-US" b="0" dirty="0"/>
                        <a:t>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¬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</a:t>
                      </a:r>
                      <a:r>
                        <a:rPr lang="en-US" b="0" baseline="0" dirty="0"/>
                        <a:t> Morgan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¬(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¬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¬</a:t>
                      </a:r>
                      <a:r>
                        <a:rPr lang="el-GR" b="0" dirty="0"/>
                        <a:t>β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</a:t>
                      </a:r>
                      <a:r>
                        <a:rPr lang="en-US" b="0" baseline="0" dirty="0"/>
                        <a:t> Morgan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⋁ 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Distributivity</a:t>
                      </a:r>
                      <a:r>
                        <a:rPr lang="en-US" b="0" dirty="0"/>
                        <a:t> of ⋀ over 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(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 ⋀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β</a:t>
                      </a:r>
                      <a:r>
                        <a:rPr lang="en-US" b="0" dirty="0"/>
                        <a:t>) ⋀ (</a:t>
                      </a:r>
                      <a:r>
                        <a:rPr lang="el-GR" b="0" dirty="0"/>
                        <a:t>α</a:t>
                      </a:r>
                      <a:r>
                        <a:rPr lang="en-US" b="0" dirty="0"/>
                        <a:t> ⋁ </a:t>
                      </a:r>
                      <a:r>
                        <a:rPr lang="el-GR" b="0" dirty="0"/>
                        <a:t>γ</a:t>
                      </a:r>
                      <a:r>
                        <a:rPr lang="en-US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Distributivity</a:t>
                      </a:r>
                      <a:r>
                        <a:rPr lang="en-US" b="0" dirty="0"/>
                        <a:t> of ⋁ over 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8927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Exists    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1"/>
            <a:ext cx="7620000" cy="457200"/>
          </a:xfrm>
        </p:spPr>
        <p:txBody>
          <a:bodyPr/>
          <a:lstStyle/>
          <a:p>
            <a:r>
              <a:rPr lang="en-US" b="0" dirty="0"/>
              <a:t>There exists an </a:t>
            </a:r>
            <a:r>
              <a:rPr lang="en-US" b="0" i="1" dirty="0"/>
              <a:t>x</a:t>
            </a:r>
            <a:r>
              <a:rPr lang="en-US" b="0" dirty="0"/>
              <a:t> such that </a:t>
            </a:r>
            <a:r>
              <a:rPr lang="en-US" b="0" i="1" dirty="0"/>
              <a:t>x</a:t>
            </a:r>
            <a:r>
              <a:rPr lang="en-US" b="0" dirty="0"/>
              <a:t> owns Dog and Dog bites </a:t>
            </a:r>
            <a:r>
              <a:rPr lang="en-US" b="0" i="1" dirty="0"/>
              <a:t>x</a:t>
            </a:r>
            <a:r>
              <a:rPr lang="en-US" b="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6002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∃    </a:t>
            </a:r>
            <a:r>
              <a:rPr lang="en-US" i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     </a:t>
            </a:r>
            <a:r>
              <a:rPr lang="en-US" i="1" dirty="0">
                <a:latin typeface="Arial"/>
                <a:cs typeface="Arial"/>
              </a:rPr>
              <a:t>owns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i="1" dirty="0">
                <a:latin typeface="Arial"/>
                <a:cs typeface="Arial"/>
              </a:rPr>
              <a:t>Dog</a:t>
            </a:r>
            <a:r>
              <a:rPr lang="en-US" dirty="0">
                <a:latin typeface="Arial"/>
                <a:cs typeface="Arial"/>
              </a:rPr>
              <a:t>) ⋀ </a:t>
            </a:r>
            <a:r>
              <a:rPr lang="en-US" i="1" dirty="0">
                <a:latin typeface="Arial"/>
                <a:cs typeface="Arial"/>
              </a:rPr>
              <a:t>bites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>
                <a:latin typeface="Arial"/>
                <a:cs typeface="Arial"/>
              </a:rPr>
              <a:t>Dog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i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450068"/>
            <a:ext cx="11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quantifier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450068"/>
            <a:ext cx="100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variable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2400" y="2450068"/>
            <a:ext cx="16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variable scope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>
            <a:stCxn id="5" idx="0"/>
          </p:cNvCxnSpPr>
          <p:nvPr/>
        </p:nvCxnSpPr>
        <p:spPr>
          <a:xfrm flipV="1">
            <a:off x="1176729" y="2133600"/>
            <a:ext cx="42471" cy="316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2057401" y="2133600"/>
            <a:ext cx="426726" cy="316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4648200" y="0"/>
            <a:ext cx="228600" cy="4495800"/>
          </a:xfrm>
          <a:prstGeom prst="leftBrace">
            <a:avLst>
              <a:gd name="adj1" fmla="val 17741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290726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spc="-60" baseline="0">
                <a:solidFill>
                  <a:schemeClr val="tx2"/>
                </a:solidFill>
                <a:effectLst/>
                <a:latin typeface="Arial Black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For all    ∀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5715000"/>
            <a:ext cx="7620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For all </a:t>
            </a:r>
            <a:r>
              <a:rPr lang="en-US" b="0" i="1" dirty="0"/>
              <a:t>x</a:t>
            </a:r>
            <a:r>
              <a:rPr lang="en-US" b="0" dirty="0"/>
              <a:t> and </a:t>
            </a:r>
            <a:r>
              <a:rPr lang="en-US" b="0" i="1" dirty="0"/>
              <a:t>y</a:t>
            </a:r>
            <a:r>
              <a:rPr lang="en-US" b="0" dirty="0"/>
              <a:t>, if </a:t>
            </a:r>
            <a:r>
              <a:rPr lang="en-US" b="0" i="1" dirty="0"/>
              <a:t>x</a:t>
            </a:r>
            <a:r>
              <a:rPr lang="en-US" b="0" dirty="0"/>
              <a:t> is the son of </a:t>
            </a:r>
            <a:r>
              <a:rPr lang="en-US" b="0" i="1" dirty="0"/>
              <a:t>y</a:t>
            </a:r>
            <a:r>
              <a:rPr lang="en-US" b="0" dirty="0"/>
              <a:t>, then </a:t>
            </a:r>
            <a:r>
              <a:rPr lang="en-US" b="0" i="1" dirty="0"/>
              <a:t>y</a:t>
            </a:r>
            <a:r>
              <a:rPr lang="en-US" b="0" dirty="0"/>
              <a:t> is the parent of </a:t>
            </a:r>
            <a:r>
              <a:rPr lang="en-US" b="0" i="1" dirty="0"/>
              <a:t>x</a:t>
            </a:r>
            <a:r>
              <a:rPr lang="en-US" b="0" dirty="0"/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0600" y="4343399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∀</a:t>
            </a:r>
            <a:r>
              <a:rPr lang="en-US" dirty="0">
                <a:latin typeface="Arial"/>
                <a:cs typeface="Arial"/>
              </a:rPr>
              <a:t>    </a:t>
            </a:r>
            <a:r>
              <a:rPr lang="en-US" i="1" dirty="0" err="1">
                <a:latin typeface="Arial"/>
                <a:cs typeface="Arial"/>
              </a:rPr>
              <a:t>x,y</a:t>
            </a:r>
            <a:r>
              <a:rPr lang="en-US" dirty="0">
                <a:latin typeface="Arial"/>
                <a:cs typeface="Arial"/>
              </a:rPr>
              <a:t>     </a:t>
            </a:r>
            <a:r>
              <a:rPr lang="en-US" i="1" dirty="0" err="1">
                <a:latin typeface="Arial"/>
                <a:cs typeface="Arial"/>
              </a:rPr>
              <a:t>sonOf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i="1" dirty="0">
                <a:latin typeface="Arial"/>
                <a:cs typeface="Arial"/>
              </a:rPr>
              <a:t>y</a:t>
            </a:r>
            <a:r>
              <a:rPr lang="en-US" dirty="0">
                <a:latin typeface="Arial"/>
                <a:cs typeface="Arial"/>
              </a:rPr>
              <a:t>) </a:t>
            </a:r>
            <a:r>
              <a:rPr lang="en-US" dirty="0"/>
              <a:t>⇒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parentOf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>
                <a:latin typeface="Arial"/>
                <a:cs typeface="Arial"/>
              </a:rPr>
              <a:t>y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i="1" dirty="0">
                <a:latin typeface="Arial"/>
                <a:cs typeface="Arial"/>
              </a:rPr>
              <a:t>x</a:t>
            </a:r>
            <a:r>
              <a:rPr lang="en-US" dirty="0">
                <a:latin typeface="Arial"/>
                <a:cs typeface="Arial"/>
              </a:rPr>
              <a:t>)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5193267"/>
            <a:ext cx="11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quantifier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1200" y="5193267"/>
            <a:ext cx="112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variables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2400" y="5193267"/>
            <a:ext cx="16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1282E"/>
                </a:solidFill>
                <a:latin typeface="Arial"/>
                <a:cs typeface="Arial"/>
              </a:rPr>
              <a:t>variable scope</a:t>
            </a:r>
            <a:endParaRPr lang="en-US" dirty="0">
              <a:solidFill>
                <a:srgbClr val="D1282E"/>
              </a:solidFill>
              <a:latin typeface="Arial"/>
              <a:cs typeface="Arial"/>
            </a:endParaRPr>
          </a:p>
        </p:txBody>
      </p:sp>
      <p:cxnSp>
        <p:nvCxnSpPr>
          <p:cNvPr id="23" name="Straight Arrow Connector 22"/>
          <p:cNvCxnSpPr>
            <a:stCxn id="20" idx="0"/>
          </p:cNvCxnSpPr>
          <p:nvPr/>
        </p:nvCxnSpPr>
        <p:spPr>
          <a:xfrm flipV="1">
            <a:off x="1176729" y="4876799"/>
            <a:ext cx="42471" cy="316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0"/>
          </p:cNvCxnSpPr>
          <p:nvPr/>
        </p:nvCxnSpPr>
        <p:spPr>
          <a:xfrm flipH="1" flipV="1">
            <a:off x="2057401" y="4876799"/>
            <a:ext cx="484435" cy="316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Left Brace 24"/>
          <p:cNvSpPr/>
          <p:nvPr/>
        </p:nvSpPr>
        <p:spPr>
          <a:xfrm rot="16200000">
            <a:off x="4724400" y="2895599"/>
            <a:ext cx="228600" cy="4191000"/>
          </a:xfrm>
          <a:prstGeom prst="leftBrace">
            <a:avLst>
              <a:gd name="adj1" fmla="val 17741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6545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48600" cy="914082"/>
          </a:xfrm>
        </p:spPr>
        <p:txBody>
          <a:bodyPr>
            <a:normAutofit/>
          </a:bodyPr>
          <a:lstStyle/>
          <a:p>
            <a:r>
              <a:rPr lang="en-US" dirty="0"/>
              <a:t>Universal quantification: </a:t>
            </a:r>
            <a:r>
              <a:rPr lang="en-US" dirty="0">
                <a:sym typeface="Symbol" charset="2"/>
              </a:rPr>
              <a:t>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178800" cy="5181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2400" b="1" dirty="0">
                <a:sym typeface="Symbol" charset="2"/>
              </a:rPr>
              <a:t> </a:t>
            </a:r>
            <a:r>
              <a:rPr lang="en-US" sz="2400" dirty="0">
                <a:sym typeface="Symbol" charset="2"/>
              </a:rPr>
              <a:t>&lt;variables&gt; &lt;sentence&gt;</a:t>
            </a:r>
          </a:p>
          <a:p>
            <a:pPr>
              <a:spcBef>
                <a:spcPts val="0"/>
              </a:spcBef>
            </a:pPr>
            <a:r>
              <a:rPr lang="en-US" sz="2400" b="0" dirty="0">
                <a:sym typeface="Symbol" charset="2"/>
              </a:rPr>
              <a:t>	</a:t>
            </a:r>
            <a:r>
              <a:rPr lang="en-US" sz="2000" b="0" dirty="0">
                <a:sym typeface="Symbol" charset="2"/>
              </a:rPr>
              <a:t>“Every one in the CSCI561 class is smart”: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	  x   In(CSCI561, x)  Smart(x)</a:t>
            </a:r>
            <a:endParaRPr lang="en-US" sz="2000" dirty="0">
              <a:sym typeface="Symbol" charset="2"/>
            </a:endParaRPr>
          </a:p>
          <a:p>
            <a:pPr>
              <a:spcBef>
                <a:spcPts val="600"/>
              </a:spcBef>
            </a:pPr>
            <a:r>
              <a:rPr lang="en-US" sz="2400" b="0" dirty="0">
                <a:sym typeface="Symbol" charset="2"/>
              </a:rPr>
              <a:t>x P is true in a model, </a:t>
            </a:r>
            <a:r>
              <a:rPr lang="en-US" sz="2400" dirty="0" err="1">
                <a:sym typeface="Symbol" charset="2"/>
              </a:rPr>
              <a:t>iff</a:t>
            </a:r>
            <a:r>
              <a:rPr lang="en-US" sz="2400" b="0" dirty="0">
                <a:sym typeface="Symbol" charset="2"/>
              </a:rPr>
              <a:t>, for all domain elements </a:t>
            </a:r>
            <a:r>
              <a:rPr lang="en-US" sz="2400" b="0" i="1" dirty="0">
                <a:sym typeface="Symbol" charset="2"/>
              </a:rPr>
              <a:t>d</a:t>
            </a:r>
            <a:r>
              <a:rPr lang="en-US" sz="2400" b="0" dirty="0">
                <a:sym typeface="Symbol" charset="2"/>
              </a:rPr>
              <a:t> in the model, P is true in the model when x is interpreted by </a:t>
            </a:r>
            <a:r>
              <a:rPr lang="en-US" sz="2400" b="0" i="1" dirty="0">
                <a:sym typeface="Symbol" charset="2"/>
              </a:rPr>
              <a:t>d.</a:t>
            </a:r>
            <a:endParaRPr lang="en-US" sz="2400" b="0" dirty="0">
              <a:sym typeface="Symbol" charset="2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sym typeface="Symbol" charset="2"/>
              </a:rPr>
              <a:t> P – the conjunction of instantiations of P</a:t>
            </a:r>
            <a:br>
              <a:rPr lang="en-US" sz="2400" b="1" dirty="0">
                <a:sym typeface="Symbol" charset="2"/>
              </a:rPr>
            </a:br>
            <a:r>
              <a:rPr lang="en-US" sz="2000" b="1" dirty="0">
                <a:sym typeface="Symbol" charset="2"/>
              </a:rPr>
              <a:t>	</a:t>
            </a:r>
            <a:r>
              <a:rPr lang="en-US" sz="2000" b="0" dirty="0">
                <a:sym typeface="Symbol" charset="2"/>
              </a:rPr>
              <a:t>In(cs561, Sally)  Smart(Sally)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	In(cs561, Dan)  Smart(Dan)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	…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	In(cs561, Mike)  Smart(Mike) </a:t>
            </a:r>
            <a:endParaRPr lang="en-US" sz="2000" dirty="0">
              <a:sym typeface="Symbol" charset="2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ym typeface="Symbol" charset="2"/>
              </a:rPr>
              <a:t> </a:t>
            </a:r>
            <a:r>
              <a:rPr lang="en-US" sz="2400" b="0" dirty="0">
                <a:sym typeface="Symbol" charset="2"/>
              </a:rPr>
              <a:t>is a natural connective to use with</a:t>
            </a:r>
            <a:r>
              <a:rPr lang="en-US" sz="2400" dirty="0">
                <a:sym typeface="Symbol" charset="2"/>
              </a:rPr>
              <a:t> 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ym typeface="Symbol" charset="2"/>
              </a:rPr>
              <a:t>Common mistake: </a:t>
            </a:r>
            <a:r>
              <a:rPr lang="en-US" sz="2400" b="0" dirty="0">
                <a:sym typeface="Symbol" charset="2"/>
              </a:rPr>
              <a:t>to use </a:t>
            </a:r>
            <a:r>
              <a:rPr lang="en-US" sz="2400" dirty="0">
                <a:cs typeface="Arial"/>
              </a:rPr>
              <a:t>⋀</a:t>
            </a:r>
            <a:r>
              <a:rPr lang="en-US" sz="2400" b="0" dirty="0">
                <a:sym typeface="Symbol" charset="2"/>
              </a:rPr>
              <a:t> in conjunction with  </a:t>
            </a:r>
            <a:br>
              <a:rPr lang="en-US" sz="2400" b="0" dirty="0">
                <a:sym typeface="Symbol" charset="2"/>
              </a:rPr>
            </a:br>
            <a:r>
              <a:rPr lang="en-US" sz="2000" b="0" dirty="0" err="1">
                <a:sym typeface="Symbol" charset="2"/>
              </a:rPr>
              <a:t>e.g</a:t>
            </a:r>
            <a:r>
              <a:rPr lang="en-US" sz="2000" b="0" dirty="0">
                <a:sym typeface="Symbol" charset="2"/>
              </a:rPr>
              <a:t>:  x   In(CSCI561, x)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Smart(x)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means “everyone is in CSCI561 and everyone is smart”</a:t>
            </a:r>
            <a:endParaRPr lang="en-US" sz="2000" b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794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48600" cy="914082"/>
          </a:xfrm>
        </p:spPr>
        <p:txBody>
          <a:bodyPr>
            <a:normAutofit/>
          </a:bodyPr>
          <a:lstStyle/>
          <a:p>
            <a:r>
              <a:rPr lang="en-US"/>
              <a:t>Existential quantification: </a:t>
            </a:r>
            <a:r>
              <a:rPr lang="en-US">
                <a:latin typeface="Times New Roman" charset="0"/>
                <a:sym typeface="Symbol" charset="2"/>
              </a:rPr>
              <a:t></a:t>
            </a:r>
            <a:endParaRPr 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181600"/>
          </a:xfrm>
        </p:spPr>
        <p:txBody>
          <a:bodyPr>
            <a:noAutofit/>
          </a:bodyPr>
          <a:lstStyle/>
          <a:p>
            <a:r>
              <a:rPr lang="en-US" sz="2400" dirty="0">
                <a:sym typeface="Symbol" charset="2"/>
              </a:rPr>
              <a:t> &lt;variables&gt; &lt;sentence&gt;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ym typeface="Symbol" charset="2"/>
              </a:rPr>
              <a:t>“Someone in the cs561 class is smart”: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  x   In(cs561, x)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Smart(x)</a:t>
            </a:r>
          </a:p>
          <a:p>
            <a:pPr>
              <a:spcBef>
                <a:spcPts val="600"/>
              </a:spcBef>
            </a:pPr>
            <a:r>
              <a:rPr lang="en-US" sz="2400" b="0" dirty="0">
                <a:sym typeface="Symbol" charset="2"/>
              </a:rPr>
              <a:t>x P is true in a model, </a:t>
            </a:r>
            <a:r>
              <a:rPr lang="en-US" sz="2400" dirty="0" err="1">
                <a:sym typeface="Symbol" charset="2"/>
              </a:rPr>
              <a:t>iff</a:t>
            </a:r>
            <a:r>
              <a:rPr lang="en-US" sz="2400" b="0" dirty="0">
                <a:sym typeface="Symbol" charset="2"/>
              </a:rPr>
              <a:t>, there is a domain element </a:t>
            </a:r>
            <a:r>
              <a:rPr lang="en-US" sz="2400" b="0" i="1" dirty="0">
                <a:sym typeface="Symbol" charset="2"/>
              </a:rPr>
              <a:t>d</a:t>
            </a:r>
            <a:r>
              <a:rPr lang="en-US" sz="2400" b="0" dirty="0">
                <a:sym typeface="Symbol" charset="2"/>
              </a:rPr>
              <a:t> in the model, P is true in the model when x is interpreted by </a:t>
            </a:r>
            <a:r>
              <a:rPr lang="en-US" sz="2400" b="0" i="1" dirty="0">
                <a:sym typeface="Symbol" charset="2"/>
              </a:rPr>
              <a:t>d.</a:t>
            </a:r>
            <a:endParaRPr lang="en-US" sz="2400" b="0" dirty="0">
              <a:sym typeface="Symbol" charset="2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ym typeface="Symbol" charset="2"/>
              </a:rPr>
              <a:t> P – the disjunction of instantiations of P</a:t>
            </a:r>
            <a:br>
              <a:rPr lang="en-US" sz="240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In(cs561, Sally)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Smart(Sally) </a:t>
            </a:r>
            <a:r>
              <a:rPr lang="en-US" sz="2000" b="0" dirty="0"/>
              <a:t>⋁</a:t>
            </a:r>
            <a:r>
              <a:rPr lang="en-US" sz="2000" b="0" dirty="0">
                <a:sym typeface="Symbol" charset="2"/>
              </a:rPr>
              <a:t> 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In(cs561, Dan)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Smart(Dan) </a:t>
            </a:r>
            <a:r>
              <a:rPr lang="en-US" sz="2000" b="0" dirty="0"/>
              <a:t>⋁</a:t>
            </a:r>
            <a:r>
              <a:rPr lang="en-US" sz="2000" b="0" dirty="0">
                <a:sym typeface="Symbol" charset="2"/>
              </a:rPr>
              <a:t> 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…</a:t>
            </a:r>
            <a:br>
              <a:rPr lang="en-US" sz="2000" b="0" dirty="0">
                <a:sym typeface="Symbol" charset="2"/>
              </a:rPr>
            </a:br>
            <a:r>
              <a:rPr lang="en-US" sz="2000" b="0" dirty="0">
                <a:sym typeface="Symbol" charset="2"/>
              </a:rPr>
              <a:t>In(cs561, Mike) </a:t>
            </a:r>
            <a:r>
              <a:rPr lang="en-US" sz="2000" dirty="0">
                <a:cs typeface="Arial"/>
              </a:rPr>
              <a:t>⋀</a:t>
            </a:r>
            <a:r>
              <a:rPr lang="en-US" sz="2000" b="0" dirty="0">
                <a:sym typeface="Symbol" charset="2"/>
              </a:rPr>
              <a:t> Smart(Mike)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cs typeface="Arial"/>
              </a:rPr>
              <a:t>⋀</a:t>
            </a:r>
            <a:r>
              <a:rPr lang="en-US" sz="2400" dirty="0">
                <a:sym typeface="Symbol" charset="2"/>
              </a:rPr>
              <a:t> </a:t>
            </a:r>
            <a:r>
              <a:rPr lang="en-US" sz="2400" b="0" dirty="0">
                <a:sym typeface="Symbol" charset="2"/>
              </a:rPr>
              <a:t>is a natural connective to use with</a:t>
            </a:r>
            <a:r>
              <a:rPr lang="en-US" sz="2400" dirty="0">
                <a:sym typeface="Symbol" charset="2"/>
              </a:rPr>
              <a:t>  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ym typeface="Symbol" charset="2"/>
              </a:rPr>
              <a:t>Common mistake: </a:t>
            </a:r>
            <a:r>
              <a:rPr lang="en-US" sz="2400" b="0" dirty="0">
                <a:sym typeface="Symbol" charset="2"/>
              </a:rPr>
              <a:t>to use  in conjunction with  </a:t>
            </a:r>
            <a:br>
              <a:rPr lang="en-US" sz="2400" b="0" dirty="0">
                <a:sym typeface="Symbol" charset="2"/>
              </a:rPr>
            </a:br>
            <a:r>
              <a:rPr lang="en-US" sz="2000" b="0" dirty="0" err="1">
                <a:sym typeface="Symbol" charset="2"/>
              </a:rPr>
              <a:t>e.g</a:t>
            </a:r>
            <a:r>
              <a:rPr lang="en-US" sz="2000" b="0" dirty="0">
                <a:sym typeface="Symbol" charset="2"/>
              </a:rPr>
              <a:t>:  x In(CSCI561, x)  Smart(x) is true if there is anyone that is not in CSCI561! Remember, (false  true) is valid.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6433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7696200" cy="495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x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is the same as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x</a:t>
            </a:r>
            <a:endParaRPr lang="en-US" altLang="en-US" sz="2400" b="0" dirty="0"/>
          </a:p>
          <a:p>
            <a:pPr>
              <a:spcBef>
                <a:spcPts val="0"/>
              </a:spcBef>
              <a:defRPr/>
            </a:pP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x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is the same as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x</a:t>
            </a:r>
            <a:r>
              <a:rPr lang="en-US" altLang="en-US" sz="2400" b="0" dirty="0"/>
              <a:t> </a:t>
            </a:r>
          </a:p>
          <a:p>
            <a:pPr>
              <a:spcBef>
                <a:spcPts val="2400"/>
              </a:spcBef>
              <a:defRPr/>
            </a:pP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/>
              <a:t>x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is </a:t>
            </a:r>
            <a:r>
              <a:rPr lang="en-US" altLang="en-US" sz="2400" dirty="0"/>
              <a:t>not</a:t>
            </a:r>
            <a:r>
              <a:rPr lang="en-US" altLang="en-US" sz="2400" b="0" dirty="0"/>
              <a:t> the same as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x</a:t>
            </a:r>
            <a:endParaRPr lang="en-US" altLang="en-US" sz="2400" b="0" dirty="0"/>
          </a:p>
          <a:p>
            <a:pPr>
              <a:spcBef>
                <a:spcPts val="0"/>
              </a:spcBef>
            </a:pP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/>
              <a:t>x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is </a:t>
            </a:r>
            <a:r>
              <a:rPr lang="en-US" altLang="en-US" sz="2400" dirty="0"/>
              <a:t>not</a:t>
            </a:r>
            <a:r>
              <a:rPr lang="en-US" altLang="en-US" sz="2400" b="0" dirty="0"/>
              <a:t> the same as </a:t>
            </a:r>
            <a:r>
              <a:rPr lang="en-US" sz="2400" b="0" dirty="0">
                <a:cs typeface="Arial"/>
              </a:rPr>
              <a:t>∃</a:t>
            </a:r>
            <a:r>
              <a:rPr lang="en-US" altLang="en-US" sz="2400" b="0" dirty="0">
                <a:sym typeface="Symbol" charset="2"/>
              </a:rPr>
              <a:t>y</a:t>
            </a:r>
            <a:r>
              <a:rPr lang="en-US" altLang="en-US" sz="2400" b="0" dirty="0"/>
              <a:t> </a:t>
            </a:r>
            <a:r>
              <a:rPr lang="en-US" sz="2400" b="0" dirty="0">
                <a:cs typeface="Arial"/>
              </a:rPr>
              <a:t>∀</a:t>
            </a:r>
            <a:r>
              <a:rPr lang="en-US" altLang="en-US" sz="2400" b="0" dirty="0">
                <a:sym typeface="Symbol" charset="2"/>
              </a:rPr>
              <a:t>x</a:t>
            </a:r>
            <a:endParaRPr lang="en-US" altLang="en-US" sz="2400" b="0" dirty="0"/>
          </a:p>
          <a:p>
            <a:pPr>
              <a:spcBef>
                <a:spcPts val="2400"/>
              </a:spcBef>
            </a:pPr>
            <a:r>
              <a:rPr lang="en-US" sz="2400" b="0" dirty="0">
                <a:cs typeface="Arial"/>
              </a:rPr>
              <a:t>∀</a:t>
            </a:r>
            <a:r>
              <a:rPr lang="en-US" sz="2400" b="0" dirty="0"/>
              <a:t>x </a:t>
            </a:r>
            <a:r>
              <a:rPr lang="en-US" sz="2400" b="0" dirty="0">
                <a:cs typeface="Arial"/>
              </a:rPr>
              <a:t>∃</a:t>
            </a:r>
            <a:r>
              <a:rPr lang="en-US" sz="2400" b="0" dirty="0"/>
              <a:t>y P(</a:t>
            </a:r>
            <a:r>
              <a:rPr lang="en-US" sz="2400" b="0" dirty="0" err="1"/>
              <a:t>x,y</a:t>
            </a:r>
            <a:r>
              <a:rPr lang="en-US" sz="2400" b="0" dirty="0"/>
              <a:t>) is the same as </a:t>
            </a:r>
            <a:r>
              <a:rPr lang="en-US" sz="2400" b="0" dirty="0">
                <a:cs typeface="Arial"/>
              </a:rPr>
              <a:t>∀</a:t>
            </a:r>
            <a:r>
              <a:rPr lang="en-US" sz="2400" b="0" dirty="0"/>
              <a:t>x (</a:t>
            </a:r>
            <a:r>
              <a:rPr lang="en-US" sz="2400" b="0" dirty="0">
                <a:cs typeface="Arial"/>
              </a:rPr>
              <a:t>∃</a:t>
            </a:r>
            <a:r>
              <a:rPr lang="en-US" sz="2400" b="0" dirty="0"/>
              <a:t>y P(</a:t>
            </a:r>
            <a:r>
              <a:rPr lang="en-US" sz="2400" b="0" dirty="0" err="1"/>
              <a:t>x,y</a:t>
            </a:r>
            <a:r>
              <a:rPr lang="en-US" sz="2400" b="0" dirty="0"/>
              <a:t>)), which means “for every x, it is true that there exists y such that P(</a:t>
            </a:r>
            <a:r>
              <a:rPr lang="en-US" sz="2400" b="0" dirty="0" err="1"/>
              <a:t>x,y</a:t>
            </a:r>
            <a:r>
              <a:rPr lang="en-US" sz="2400" b="0" dirty="0"/>
              <a:t>)”</a:t>
            </a:r>
          </a:p>
          <a:p>
            <a:pPr>
              <a:spcBef>
                <a:spcPts val="0"/>
              </a:spcBef>
            </a:pPr>
            <a:r>
              <a:rPr lang="en-US" sz="2400" b="0" dirty="0">
                <a:cs typeface="Arial"/>
              </a:rPr>
              <a:t>∃</a:t>
            </a:r>
            <a:r>
              <a:rPr lang="en-US" sz="2400" b="0" dirty="0"/>
              <a:t>y </a:t>
            </a:r>
            <a:r>
              <a:rPr lang="en-US" sz="2400" b="0" dirty="0">
                <a:cs typeface="Arial"/>
              </a:rPr>
              <a:t>∀</a:t>
            </a:r>
            <a:r>
              <a:rPr lang="en-US" sz="2400" b="0" dirty="0"/>
              <a:t>x P(</a:t>
            </a:r>
            <a:r>
              <a:rPr lang="en-US" sz="2400" b="0" dirty="0" err="1"/>
              <a:t>x,y</a:t>
            </a:r>
            <a:r>
              <a:rPr lang="en-US" sz="2400" b="0" dirty="0"/>
              <a:t>) is the same as </a:t>
            </a:r>
            <a:r>
              <a:rPr lang="en-US" sz="2400" b="0" dirty="0">
                <a:cs typeface="Arial"/>
              </a:rPr>
              <a:t>∃</a:t>
            </a:r>
            <a:r>
              <a:rPr lang="en-US" sz="2400" b="0" dirty="0"/>
              <a:t>y (</a:t>
            </a:r>
            <a:r>
              <a:rPr lang="en-US" sz="2400" b="0" dirty="0">
                <a:cs typeface="Arial"/>
              </a:rPr>
              <a:t>∀</a:t>
            </a:r>
            <a:r>
              <a:rPr lang="en-US" sz="2400" b="0" dirty="0"/>
              <a:t>x P(</a:t>
            </a:r>
            <a:r>
              <a:rPr lang="en-US" sz="2400" b="0" dirty="0" err="1"/>
              <a:t>x,y</a:t>
            </a:r>
            <a:r>
              <a:rPr lang="en-US" sz="2400" b="0" dirty="0"/>
              <a:t>)), which means “there exists a y, such that it is true that for every x P(</a:t>
            </a:r>
            <a:r>
              <a:rPr lang="en-US" sz="2400" b="0" dirty="0" err="1"/>
              <a:t>x,y</a:t>
            </a:r>
            <a:r>
              <a:rPr lang="en-US" sz="2400" b="0" dirty="0"/>
              <a:t>)”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Nested Quantifiers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5784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Nested Quantifiers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76800"/>
          </a:xfrm>
        </p:spPr>
        <p:txBody>
          <a:bodyPr>
            <a:normAutofit/>
          </a:bodyPr>
          <a:lstStyle/>
          <a:p>
            <a:r>
              <a:rPr lang="en-US" sz="2400" b="0" dirty="0">
                <a:cs typeface="Arial"/>
              </a:rPr>
              <a:t>∀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 ∃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  </a:t>
            </a:r>
            <a:r>
              <a:rPr lang="en-US" sz="2400" b="0" i="1" dirty="0">
                <a:cs typeface="Arial"/>
              </a:rPr>
              <a:t>Loves</a:t>
            </a:r>
            <a:r>
              <a:rPr lang="en-US" sz="2400" b="0" dirty="0">
                <a:cs typeface="Arial"/>
              </a:rPr>
              <a:t>(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, 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)</a:t>
            </a:r>
          </a:p>
          <a:p>
            <a:r>
              <a:rPr lang="en-US" sz="2400" b="0" i="1" dirty="0">
                <a:cs typeface="Arial"/>
              </a:rPr>
              <a:t>“Everybody loves somebody.”</a:t>
            </a:r>
          </a:p>
          <a:p>
            <a:r>
              <a:rPr lang="en-US" sz="2400" b="0" dirty="0">
                <a:cs typeface="Arial"/>
              </a:rPr>
              <a:t>∃</a:t>
            </a:r>
            <a:r>
              <a:rPr lang="en-US" sz="2400" b="0" i="1" dirty="0">
                <a:cs typeface="Arial"/>
              </a:rPr>
              <a:t>y </a:t>
            </a:r>
            <a:r>
              <a:rPr lang="en-US" sz="2400" b="0" dirty="0">
                <a:cs typeface="Arial"/>
              </a:rPr>
              <a:t>∀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  </a:t>
            </a:r>
            <a:r>
              <a:rPr lang="en-US" sz="2400" b="0" i="1" dirty="0">
                <a:cs typeface="Arial"/>
              </a:rPr>
              <a:t>Loves</a:t>
            </a:r>
            <a:r>
              <a:rPr lang="en-US" sz="2400" b="0" dirty="0">
                <a:cs typeface="Arial"/>
              </a:rPr>
              <a:t>(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, 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)</a:t>
            </a:r>
          </a:p>
          <a:p>
            <a:r>
              <a:rPr lang="en-US" sz="2400" b="0" i="1" dirty="0"/>
              <a:t>“There is someone who is loved by everybody.”</a:t>
            </a:r>
          </a:p>
          <a:p>
            <a:endParaRPr lang="en-US" sz="2400" b="0" dirty="0">
              <a:cs typeface="Arial"/>
            </a:endParaRPr>
          </a:p>
          <a:p>
            <a:r>
              <a:rPr lang="en-US" sz="2400" b="0" dirty="0">
                <a:cs typeface="Arial"/>
              </a:rPr>
              <a:t>∃</a:t>
            </a:r>
            <a:r>
              <a:rPr lang="en-US" sz="2400" b="0" i="1" dirty="0">
                <a:cs typeface="Arial"/>
              </a:rPr>
              <a:t>x </a:t>
            </a:r>
            <a:r>
              <a:rPr lang="en-US" sz="2400" b="0" dirty="0">
                <a:cs typeface="Arial"/>
              </a:rPr>
              <a:t>∀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  </a:t>
            </a:r>
            <a:r>
              <a:rPr lang="en-US" sz="2400" b="0" i="1" dirty="0">
                <a:cs typeface="Arial"/>
              </a:rPr>
              <a:t>Loves</a:t>
            </a:r>
            <a:r>
              <a:rPr lang="en-US" sz="2400" b="0" dirty="0">
                <a:cs typeface="Arial"/>
              </a:rPr>
              <a:t>(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, 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)</a:t>
            </a:r>
          </a:p>
          <a:p>
            <a:r>
              <a:rPr lang="en-US" sz="2400" b="0" i="1" dirty="0">
                <a:cs typeface="Arial"/>
              </a:rPr>
              <a:t>“There is someone who loves everyone.”</a:t>
            </a:r>
          </a:p>
          <a:p>
            <a:r>
              <a:rPr lang="en-US" sz="2400" b="0" dirty="0">
                <a:cs typeface="Arial"/>
              </a:rPr>
              <a:t>∀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 ∃</a:t>
            </a:r>
            <a:r>
              <a:rPr lang="en-US" sz="2400" b="0" i="1" dirty="0">
                <a:cs typeface="Arial"/>
              </a:rPr>
              <a:t>x </a:t>
            </a:r>
            <a:r>
              <a:rPr lang="en-US" sz="2400" b="0" dirty="0">
                <a:cs typeface="Arial"/>
              </a:rPr>
              <a:t> </a:t>
            </a:r>
            <a:r>
              <a:rPr lang="en-US" sz="2400" b="0" i="1" dirty="0">
                <a:cs typeface="Arial"/>
              </a:rPr>
              <a:t>Loves</a:t>
            </a:r>
            <a:r>
              <a:rPr lang="en-US" sz="2400" b="0" dirty="0">
                <a:cs typeface="Arial"/>
              </a:rPr>
              <a:t>(</a:t>
            </a:r>
            <a:r>
              <a:rPr lang="en-US" sz="2400" b="0" i="1" dirty="0">
                <a:cs typeface="Arial"/>
              </a:rPr>
              <a:t>x</a:t>
            </a:r>
            <a:r>
              <a:rPr lang="en-US" sz="2400" b="0" dirty="0">
                <a:cs typeface="Arial"/>
              </a:rPr>
              <a:t>, </a:t>
            </a:r>
            <a:r>
              <a:rPr lang="en-US" sz="2400" b="0" i="1" dirty="0">
                <a:cs typeface="Arial"/>
              </a:rPr>
              <a:t>y</a:t>
            </a:r>
            <a:r>
              <a:rPr lang="en-US" sz="2400" b="0" dirty="0">
                <a:cs typeface="Arial"/>
              </a:rPr>
              <a:t>)</a:t>
            </a:r>
          </a:p>
          <a:p>
            <a:r>
              <a:rPr lang="en-US" sz="2400" b="0" dirty="0">
                <a:cs typeface="Arial"/>
              </a:rPr>
              <a:t>“</a:t>
            </a:r>
            <a:r>
              <a:rPr lang="en-US" sz="2400" b="0" i="1" dirty="0">
                <a:cs typeface="Arial"/>
              </a:rPr>
              <a:t>Everybody is loved by </a:t>
            </a:r>
            <a:r>
              <a:rPr lang="en-US" sz="2400" b="0" i="1">
                <a:cs typeface="Arial"/>
              </a:rPr>
              <a:t>somebody.</a:t>
            </a:r>
            <a:r>
              <a:rPr lang="en-US" sz="2400" b="0">
                <a:cs typeface="Arial"/>
              </a:rPr>
              <a:t>”</a:t>
            </a:r>
            <a:endParaRPr lang="en-US" sz="2400" b="0" i="1" dirty="0">
              <a:cs typeface="Arial"/>
            </a:endParaRPr>
          </a:p>
          <a:p>
            <a:endParaRPr lang="en-US" sz="24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2022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81800" cy="1371600"/>
          </a:xfrm>
        </p:spPr>
        <p:txBody>
          <a:bodyPr/>
          <a:lstStyle/>
          <a:p>
            <a:r>
              <a:rPr lang="en-US" dirty="0"/>
              <a:t>Quantifier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32142" cy="43735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000" dirty="0"/>
              <a:t>Quantifier duality</a:t>
            </a:r>
            <a:r>
              <a:rPr lang="en-US" altLang="en-US" sz="2000" b="0" dirty="0"/>
              <a:t>: </a:t>
            </a:r>
            <a:r>
              <a:rPr lang="en-US" sz="2000" b="0" dirty="0">
                <a:cs typeface="Arial"/>
              </a:rPr>
              <a:t>∀ and ∃ </a:t>
            </a:r>
            <a:r>
              <a:rPr lang="en-US" altLang="en-US" sz="2000" b="0" dirty="0"/>
              <a:t>can be expressed using the other, using </a:t>
            </a:r>
            <a:r>
              <a:rPr lang="en-US" altLang="en-US" sz="2000" dirty="0"/>
              <a:t>negation</a:t>
            </a:r>
            <a:r>
              <a:rPr lang="en-US" altLang="en-US" sz="2000" b="0" dirty="0"/>
              <a:t>.</a:t>
            </a:r>
          </a:p>
          <a:p>
            <a:r>
              <a:rPr lang="en-US" sz="2000" b="0" dirty="0">
                <a:cs typeface="Arial"/>
              </a:rPr>
              <a:t>	∀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  </a:t>
            </a:r>
            <a:r>
              <a:rPr lang="en-US" sz="2000" b="0" i="1" dirty="0">
                <a:cs typeface="Arial"/>
              </a:rPr>
              <a:t>Likes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 err="1">
                <a:cs typeface="Arial"/>
              </a:rPr>
              <a:t>IceCream</a:t>
            </a:r>
            <a:r>
              <a:rPr lang="en-US" sz="2000" b="0" dirty="0">
                <a:cs typeface="Arial"/>
              </a:rPr>
              <a:t>)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¬</a:t>
            </a:r>
            <a:r>
              <a:rPr lang="en-US" sz="2000" b="0" i="1" dirty="0"/>
              <a:t>Likes</a:t>
            </a:r>
            <a:r>
              <a:rPr lang="en-US" sz="2000" b="0" dirty="0"/>
              <a:t>(</a:t>
            </a:r>
            <a:r>
              <a:rPr lang="en-US" sz="2000" b="0" i="1" dirty="0"/>
              <a:t>x</a:t>
            </a:r>
            <a:r>
              <a:rPr lang="en-US" sz="2000" b="0" dirty="0"/>
              <a:t>, </a:t>
            </a:r>
            <a:r>
              <a:rPr lang="en-US" sz="2000" b="0" i="1" dirty="0" err="1"/>
              <a:t>IceCream</a:t>
            </a:r>
            <a:r>
              <a:rPr lang="en-US" sz="2000" b="0" dirty="0"/>
              <a:t>)</a:t>
            </a:r>
          </a:p>
          <a:p>
            <a:r>
              <a:rPr lang="en-US" sz="2000" b="0" i="1" dirty="0">
                <a:cs typeface="Arial"/>
              </a:rPr>
              <a:t>	∃x  Likes(x, Broccoli) </a:t>
            </a:r>
            <a:r>
              <a:rPr lang="en-US" sz="2000" b="0" dirty="0"/>
              <a:t>⟺</a:t>
            </a:r>
            <a:r>
              <a:rPr lang="en-US" sz="2000" b="0" i="1" dirty="0">
                <a:cs typeface="Arial"/>
              </a:rPr>
              <a:t>  ¬</a:t>
            </a:r>
            <a:r>
              <a:rPr lang="en-US" sz="2000" b="0" dirty="0">
                <a:cs typeface="Arial"/>
              </a:rPr>
              <a:t> ∀</a:t>
            </a:r>
            <a:r>
              <a:rPr lang="en-US" sz="2000" b="0" i="1" dirty="0">
                <a:cs typeface="Arial"/>
              </a:rPr>
              <a:t>x  ¬Likes(x, </a:t>
            </a:r>
            <a:r>
              <a:rPr lang="en-US" sz="2000" b="0" i="1" dirty="0" err="1">
                <a:cs typeface="Arial"/>
              </a:rPr>
              <a:t>Brocoli</a:t>
            </a:r>
            <a:r>
              <a:rPr lang="en-US" sz="2000" b="0" i="1" dirty="0">
                <a:cs typeface="Arial"/>
              </a:rPr>
              <a:t>)</a:t>
            </a:r>
            <a:endParaRPr lang="en-US" sz="2000" b="0" dirty="0">
              <a:cs typeface="Arial"/>
            </a:endParaRPr>
          </a:p>
          <a:p>
            <a:r>
              <a:rPr lang="en-US" sz="2000" b="0" dirty="0">
                <a:cs typeface="Arial"/>
              </a:rPr>
              <a:t>More generally:</a:t>
            </a:r>
          </a:p>
          <a:p>
            <a:r>
              <a:rPr lang="en-US" sz="2000" b="0" dirty="0">
                <a:cs typeface="Arial"/>
              </a:rPr>
              <a:t>	∀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  </a:t>
            </a:r>
            <a:r>
              <a:rPr lang="en-US" sz="2000" b="0" i="1" dirty="0">
                <a:cs typeface="Arial"/>
              </a:rPr>
              <a:t>P</a:t>
            </a:r>
            <a:r>
              <a:rPr lang="en-US" sz="2000" b="0" dirty="0">
                <a:cs typeface="Arial"/>
              </a:rPr>
              <a:t>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¬</a:t>
            </a:r>
            <a:r>
              <a:rPr lang="en-US" sz="2000" b="0" i="1" dirty="0"/>
              <a:t>P</a:t>
            </a:r>
            <a:endParaRPr lang="en-US" sz="2000" b="0" dirty="0"/>
          </a:p>
          <a:p>
            <a:r>
              <a:rPr lang="en-US" sz="2000" b="0" dirty="0">
                <a:cs typeface="Arial"/>
              </a:rPr>
              <a:t>Hey, this looks familiar…</a:t>
            </a:r>
          </a:p>
          <a:p>
            <a:r>
              <a:rPr lang="en-US" sz="2000" b="0" dirty="0"/>
              <a:t>	P ⋀ Q ⟺</a:t>
            </a:r>
            <a:r>
              <a:rPr lang="en-US" sz="2000" dirty="0"/>
              <a:t> </a:t>
            </a:r>
            <a:r>
              <a:rPr lang="en-US" sz="2000" b="0" dirty="0"/>
              <a:t>¬(¬P ⋁ ¬Q)</a:t>
            </a:r>
          </a:p>
          <a:p>
            <a:endParaRPr lang="en-US" sz="2000" b="0" dirty="0">
              <a:cs typeface="Arial"/>
            </a:endParaRPr>
          </a:p>
          <a:p>
            <a:r>
              <a:rPr lang="en-US" sz="2000" b="0" dirty="0">
                <a:cs typeface="Arial"/>
              </a:rPr>
              <a:t>∀ acts like </a:t>
            </a:r>
            <a:r>
              <a:rPr lang="en-US" sz="2000" dirty="0">
                <a:cs typeface="Arial"/>
              </a:rPr>
              <a:t>conjunction</a:t>
            </a:r>
            <a:r>
              <a:rPr lang="en-US" sz="2000" b="0" dirty="0">
                <a:cs typeface="Arial"/>
              </a:rPr>
              <a:t>, and ∃ acts like </a:t>
            </a:r>
            <a:r>
              <a:rPr lang="en-US" sz="2000" dirty="0">
                <a:cs typeface="Arial"/>
              </a:rPr>
              <a:t>disjunction</a:t>
            </a:r>
            <a:r>
              <a:rPr lang="en-US" sz="2000" b="0" dirty="0">
                <a:cs typeface="Arial"/>
              </a:rPr>
              <a:t>.</a:t>
            </a:r>
            <a:endParaRPr lang="en-US" sz="20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7162800" y="4648200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Arial"/>
                <a:cs typeface="Arial"/>
              </a:rPr>
              <a:t>De Morgan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5118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Quantifier equivalences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0" dirty="0">
                <a:cs typeface="Arial"/>
              </a:rPr>
              <a:t>∀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b="0" dirty="0">
                <a:cs typeface="Arial"/>
              </a:rPr>
              <a:t>  </a:t>
            </a:r>
            <a:r>
              <a:rPr lang="en-US" sz="2800" b="0" dirty="0"/>
              <a:t>¬</a:t>
            </a:r>
            <a:r>
              <a:rPr lang="en-US" sz="2800" b="0" i="1" dirty="0">
                <a:cs typeface="Arial"/>
              </a:rPr>
              <a:t>P</a:t>
            </a:r>
            <a:r>
              <a:rPr lang="en-US" sz="2800" b="0" dirty="0">
                <a:cs typeface="Arial"/>
              </a:rPr>
              <a:t> </a:t>
            </a:r>
            <a:r>
              <a:rPr lang="en-US" sz="2800" b="0" dirty="0"/>
              <a:t>⟺</a:t>
            </a:r>
            <a:r>
              <a:rPr lang="en-US" sz="2800" dirty="0"/>
              <a:t>  </a:t>
            </a:r>
            <a:r>
              <a:rPr lang="en-US" sz="2800" b="0" dirty="0"/>
              <a:t>¬</a:t>
            </a:r>
            <a:r>
              <a:rPr lang="en-US" sz="2800" b="0" dirty="0">
                <a:cs typeface="Arial"/>
              </a:rPr>
              <a:t>∃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dirty="0"/>
              <a:t> </a:t>
            </a:r>
            <a:r>
              <a:rPr lang="en-US" sz="2800" b="0" dirty="0"/>
              <a:t> </a:t>
            </a:r>
            <a:r>
              <a:rPr lang="en-US" sz="2800" b="0" i="1" dirty="0"/>
              <a:t>P</a:t>
            </a:r>
            <a:br>
              <a:rPr lang="en-US" sz="2800" b="0" dirty="0">
                <a:cs typeface="Arial"/>
              </a:rPr>
            </a:br>
            <a:r>
              <a:rPr lang="en-US" sz="2000" b="0" dirty="0">
                <a:cs typeface="Arial"/>
              </a:rPr>
              <a:t>∀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  </a:t>
            </a:r>
            <a:r>
              <a:rPr lang="en-US" sz="2000" b="0" dirty="0"/>
              <a:t>¬</a:t>
            </a:r>
            <a:r>
              <a:rPr lang="en-US" sz="2000" b="0" i="1" dirty="0">
                <a:cs typeface="Arial"/>
              </a:rPr>
              <a:t>Likes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>
                <a:cs typeface="Arial"/>
              </a:rPr>
              <a:t>Parsnips</a:t>
            </a:r>
            <a:r>
              <a:rPr lang="en-US" sz="2000" b="0" dirty="0">
                <a:cs typeface="Arial"/>
              </a:rPr>
              <a:t>)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</a:t>
            </a:r>
            <a:r>
              <a:rPr lang="en-US" sz="2000" b="0" i="1" dirty="0"/>
              <a:t>Likes</a:t>
            </a:r>
            <a:r>
              <a:rPr lang="en-US" sz="2000" b="0" dirty="0"/>
              <a:t>(</a:t>
            </a:r>
            <a:r>
              <a:rPr lang="en-US" sz="2000" b="0" i="1" dirty="0"/>
              <a:t>x</a:t>
            </a:r>
            <a:r>
              <a:rPr lang="en-US" sz="2000" b="0" dirty="0"/>
              <a:t>, </a:t>
            </a:r>
            <a:r>
              <a:rPr lang="en-US" sz="2000" b="0" i="1" dirty="0"/>
              <a:t>Parsnips</a:t>
            </a:r>
            <a:r>
              <a:rPr lang="en-US" sz="2000" b="0" dirty="0"/>
              <a:t>)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800" b="0" dirty="0"/>
              <a:t>¬</a:t>
            </a:r>
            <a:r>
              <a:rPr lang="en-US" sz="2800" b="0" dirty="0">
                <a:cs typeface="Arial"/>
              </a:rPr>
              <a:t>∀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b="0" dirty="0">
                <a:cs typeface="Arial"/>
              </a:rPr>
              <a:t>  </a:t>
            </a:r>
            <a:r>
              <a:rPr lang="en-US" sz="2800" b="0" i="1" dirty="0">
                <a:cs typeface="Arial"/>
              </a:rPr>
              <a:t>P</a:t>
            </a:r>
            <a:r>
              <a:rPr lang="en-US" sz="2800" b="0" dirty="0">
                <a:cs typeface="Arial"/>
              </a:rPr>
              <a:t> </a:t>
            </a:r>
            <a:r>
              <a:rPr lang="en-US" sz="2800" b="0" dirty="0"/>
              <a:t>⟺</a:t>
            </a:r>
            <a:r>
              <a:rPr lang="en-US" sz="2800" dirty="0"/>
              <a:t>  </a:t>
            </a:r>
            <a:r>
              <a:rPr lang="en-US" sz="2800" b="0" dirty="0">
                <a:cs typeface="Arial"/>
              </a:rPr>
              <a:t>∃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dirty="0"/>
              <a:t> </a:t>
            </a:r>
            <a:r>
              <a:rPr lang="en-US" sz="2800" b="0" dirty="0"/>
              <a:t> ¬</a:t>
            </a:r>
            <a:r>
              <a:rPr lang="en-US" sz="2800" b="0" i="1" dirty="0"/>
              <a:t>P</a:t>
            </a:r>
            <a:br>
              <a:rPr lang="en-US" sz="2800" b="0" dirty="0"/>
            </a:b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∀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  </a:t>
            </a:r>
            <a:r>
              <a:rPr lang="en-US" sz="2000" b="0" i="1" dirty="0">
                <a:cs typeface="Arial"/>
              </a:rPr>
              <a:t>Likes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 err="1">
                <a:cs typeface="Arial"/>
              </a:rPr>
              <a:t>PrincessLeia</a:t>
            </a:r>
            <a:r>
              <a:rPr lang="en-US" sz="2000" b="0" dirty="0">
                <a:cs typeface="Arial"/>
              </a:rPr>
              <a:t>)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¬</a:t>
            </a:r>
            <a:r>
              <a:rPr lang="en-US" sz="2000" b="0" i="1" dirty="0"/>
              <a:t>Likes</a:t>
            </a:r>
            <a:r>
              <a:rPr lang="en-US" sz="2000" b="0" dirty="0"/>
              <a:t>(</a:t>
            </a:r>
            <a:r>
              <a:rPr lang="en-US" sz="2000" b="0" i="1" dirty="0"/>
              <a:t>x</a:t>
            </a:r>
            <a:r>
              <a:rPr lang="en-US" sz="2000" b="0" dirty="0"/>
              <a:t>, </a:t>
            </a:r>
            <a:r>
              <a:rPr lang="en-US" sz="2000" b="0" i="1" dirty="0" err="1">
                <a:cs typeface="Arial"/>
              </a:rPr>
              <a:t>PrincessLeia</a:t>
            </a:r>
            <a:r>
              <a:rPr lang="en-US" sz="2000" b="0" dirty="0"/>
              <a:t>)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800" b="0" dirty="0">
                <a:cs typeface="Arial"/>
              </a:rPr>
              <a:t>∀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b="0" dirty="0">
                <a:cs typeface="Arial"/>
              </a:rPr>
              <a:t>  </a:t>
            </a:r>
            <a:r>
              <a:rPr lang="en-US" sz="2800" b="0" i="1" dirty="0">
                <a:cs typeface="Arial"/>
              </a:rPr>
              <a:t>P</a:t>
            </a:r>
            <a:r>
              <a:rPr lang="en-US" sz="2800" b="0" dirty="0">
                <a:cs typeface="Arial"/>
              </a:rPr>
              <a:t> </a:t>
            </a:r>
            <a:r>
              <a:rPr lang="en-US" sz="2800" b="0" dirty="0"/>
              <a:t>⟺</a:t>
            </a:r>
            <a:r>
              <a:rPr lang="en-US" sz="2800" dirty="0"/>
              <a:t>  </a:t>
            </a:r>
            <a:r>
              <a:rPr lang="en-US" sz="2800" b="0" dirty="0"/>
              <a:t>¬</a:t>
            </a:r>
            <a:r>
              <a:rPr lang="en-US" sz="2800" b="0" dirty="0">
                <a:cs typeface="Arial"/>
              </a:rPr>
              <a:t>∃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dirty="0"/>
              <a:t> </a:t>
            </a:r>
            <a:r>
              <a:rPr lang="en-US" sz="2800" b="0" dirty="0"/>
              <a:t> ¬</a:t>
            </a:r>
            <a:r>
              <a:rPr lang="en-US" sz="2800" b="0" i="1" dirty="0"/>
              <a:t>P</a:t>
            </a:r>
            <a:br>
              <a:rPr lang="en-US" sz="2800" b="0" i="1" dirty="0"/>
            </a:br>
            <a:r>
              <a:rPr lang="en-US" sz="2000" b="0" dirty="0">
                <a:cs typeface="Arial"/>
              </a:rPr>
              <a:t>∀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  </a:t>
            </a:r>
            <a:r>
              <a:rPr lang="en-US" sz="2000" b="0" i="1" dirty="0">
                <a:cs typeface="Arial"/>
              </a:rPr>
              <a:t>Likes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 err="1">
                <a:cs typeface="Arial"/>
              </a:rPr>
              <a:t>IceCream</a:t>
            </a:r>
            <a:r>
              <a:rPr lang="en-US" sz="2000" b="0" dirty="0">
                <a:cs typeface="Arial"/>
              </a:rPr>
              <a:t>)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¬</a:t>
            </a:r>
            <a:r>
              <a:rPr lang="en-US" sz="2000" b="0" i="1" dirty="0"/>
              <a:t>Likes</a:t>
            </a:r>
            <a:r>
              <a:rPr lang="en-US" sz="2000" b="0" dirty="0"/>
              <a:t>(</a:t>
            </a:r>
            <a:r>
              <a:rPr lang="en-US" sz="2000" b="0" i="1" dirty="0"/>
              <a:t>x</a:t>
            </a:r>
            <a:r>
              <a:rPr lang="en-US" sz="2000" b="0" dirty="0"/>
              <a:t>, </a:t>
            </a:r>
            <a:r>
              <a:rPr lang="en-US" sz="2000" b="0" i="1" dirty="0" err="1"/>
              <a:t>IceCream</a:t>
            </a:r>
            <a:r>
              <a:rPr lang="en-US" sz="2000" b="0" dirty="0"/>
              <a:t>)</a:t>
            </a:r>
            <a:br>
              <a:rPr lang="en-US" sz="2000" b="0" dirty="0"/>
            </a:br>
            <a:endParaRPr lang="en-US" sz="2000" b="0" dirty="0"/>
          </a:p>
          <a:p>
            <a:r>
              <a:rPr lang="en-US" sz="2800" b="0" dirty="0"/>
              <a:t>¬</a:t>
            </a:r>
            <a:r>
              <a:rPr lang="en-US" sz="2800" b="0" dirty="0">
                <a:cs typeface="Arial"/>
              </a:rPr>
              <a:t>∀</a:t>
            </a:r>
            <a:r>
              <a:rPr lang="en-US" sz="2800" b="0" i="1" dirty="0">
                <a:cs typeface="Arial"/>
              </a:rPr>
              <a:t>x  </a:t>
            </a:r>
            <a:r>
              <a:rPr lang="en-US" sz="2800" b="0" dirty="0"/>
              <a:t>¬</a:t>
            </a:r>
            <a:r>
              <a:rPr lang="en-US" sz="2800" b="0" i="1" dirty="0">
                <a:cs typeface="Arial"/>
              </a:rPr>
              <a:t>P </a:t>
            </a:r>
            <a:r>
              <a:rPr lang="en-US" sz="2800" b="0" dirty="0"/>
              <a:t>⟺</a:t>
            </a:r>
            <a:r>
              <a:rPr lang="en-US" sz="2800" dirty="0"/>
              <a:t>  </a:t>
            </a:r>
            <a:r>
              <a:rPr lang="en-US" sz="2800" b="0" dirty="0">
                <a:cs typeface="Arial"/>
              </a:rPr>
              <a:t>∃</a:t>
            </a:r>
            <a:r>
              <a:rPr lang="en-US" sz="2800" b="0" i="1" dirty="0">
                <a:cs typeface="Arial"/>
              </a:rPr>
              <a:t>x</a:t>
            </a:r>
            <a:r>
              <a:rPr lang="en-US" sz="2800" dirty="0"/>
              <a:t> </a:t>
            </a:r>
            <a:r>
              <a:rPr lang="en-US" sz="2800" b="0" dirty="0"/>
              <a:t> </a:t>
            </a:r>
            <a:r>
              <a:rPr lang="en-US" sz="2800" b="0" i="1" dirty="0"/>
              <a:t>P</a:t>
            </a:r>
            <a:br>
              <a:rPr lang="en-US" sz="2800" b="0" dirty="0"/>
            </a:br>
            <a:r>
              <a:rPr lang="en-US" sz="2000" b="0" dirty="0"/>
              <a:t>¬</a:t>
            </a:r>
            <a:r>
              <a:rPr lang="en-US" sz="2000" b="0" dirty="0">
                <a:cs typeface="Arial"/>
              </a:rPr>
              <a:t>∀</a:t>
            </a:r>
            <a:r>
              <a:rPr lang="en-US" sz="2000" b="0" i="1" dirty="0">
                <a:cs typeface="Arial"/>
              </a:rPr>
              <a:t>x  </a:t>
            </a:r>
            <a:r>
              <a:rPr lang="en-US" sz="2000" b="0" dirty="0"/>
              <a:t>¬</a:t>
            </a:r>
            <a:r>
              <a:rPr lang="en-US" sz="2000" b="0" i="1" dirty="0">
                <a:cs typeface="Arial"/>
              </a:rPr>
              <a:t>Likes</a:t>
            </a:r>
            <a:r>
              <a:rPr lang="en-US" sz="2000" b="0" dirty="0">
                <a:cs typeface="Arial"/>
              </a:rPr>
              <a:t>(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b="0" dirty="0">
                <a:cs typeface="Arial"/>
              </a:rPr>
              <a:t>, </a:t>
            </a:r>
            <a:r>
              <a:rPr lang="en-US" sz="2000" b="0" i="1" dirty="0" err="1">
                <a:cs typeface="Arial"/>
              </a:rPr>
              <a:t>DarthVader</a:t>
            </a:r>
            <a:r>
              <a:rPr lang="en-US" sz="2000" b="0" dirty="0">
                <a:cs typeface="Arial"/>
              </a:rPr>
              <a:t>)</a:t>
            </a:r>
            <a:r>
              <a:rPr lang="en-US" sz="2000" b="0" i="1" dirty="0">
                <a:cs typeface="Arial"/>
              </a:rPr>
              <a:t> </a:t>
            </a:r>
            <a:r>
              <a:rPr lang="en-US" sz="2000" b="0" dirty="0"/>
              <a:t>⟺</a:t>
            </a:r>
            <a:r>
              <a:rPr lang="en-US" sz="2000" dirty="0"/>
              <a:t>  </a:t>
            </a:r>
            <a:r>
              <a:rPr lang="en-US" sz="2000" b="0" dirty="0">
                <a:cs typeface="Arial"/>
              </a:rPr>
              <a:t>∃</a:t>
            </a:r>
            <a:r>
              <a:rPr lang="en-US" sz="2000" b="0" i="1" dirty="0">
                <a:cs typeface="Arial"/>
              </a:rPr>
              <a:t>x</a:t>
            </a:r>
            <a:r>
              <a:rPr lang="en-US" sz="2000" dirty="0"/>
              <a:t> </a:t>
            </a:r>
            <a:r>
              <a:rPr lang="en-US" sz="2000" b="0" dirty="0"/>
              <a:t> </a:t>
            </a:r>
            <a:r>
              <a:rPr lang="en-US" sz="2000" b="0" i="1" dirty="0"/>
              <a:t>Likes</a:t>
            </a:r>
            <a:r>
              <a:rPr lang="en-US" sz="2000" b="0" dirty="0"/>
              <a:t>(</a:t>
            </a:r>
            <a:r>
              <a:rPr lang="en-US" sz="2000" b="0" i="1" dirty="0"/>
              <a:t>x</a:t>
            </a:r>
            <a:r>
              <a:rPr lang="en-US" sz="2000" b="0" dirty="0"/>
              <a:t>, </a:t>
            </a:r>
            <a:r>
              <a:rPr lang="en-US" sz="2000" b="0" i="1" dirty="0" err="1"/>
              <a:t>DarthVader</a:t>
            </a:r>
            <a:r>
              <a:rPr lang="en-US" sz="2000" b="0" dirty="0"/>
              <a:t>)</a:t>
            </a:r>
          </a:p>
          <a:p>
            <a:endParaRPr lang="en-US" sz="20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962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914082"/>
          </a:xfrm>
        </p:spPr>
        <p:txBody>
          <a:bodyPr/>
          <a:lstStyle/>
          <a:p>
            <a:r>
              <a:rPr lang="en-US"/>
              <a:t>Animal Kingdom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4" y="1295400"/>
            <a:ext cx="5462045" cy="4719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6400800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Steven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Bethard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University of Colorado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1600200"/>
            <a:ext cx="8001000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4701" y="2362200"/>
            <a:ext cx="8001000" cy="37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3124200"/>
            <a:ext cx="8001000" cy="3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3899" y="3804334"/>
            <a:ext cx="800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881" y="4556411"/>
            <a:ext cx="8001000" cy="384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0501" y="5308488"/>
            <a:ext cx="8001000" cy="706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10400" cy="856932"/>
          </a:xfrm>
        </p:spPr>
        <p:txBody>
          <a:bodyPr>
            <a:normAutofit/>
          </a:bodyPr>
          <a:lstStyle/>
          <a:p>
            <a:r>
              <a:rPr lang="en-US" dirty="0"/>
              <a:t>Kinship Example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777240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Brothers are siblings. </a:t>
            </a:r>
            <a:br>
              <a:rPr lang="en-US" sz="2400" dirty="0"/>
            </a:br>
            <a:r>
              <a:rPr lang="en-US" sz="2400" b="0" dirty="0">
                <a:sym typeface="Symbol" charset="2"/>
              </a:rPr>
              <a:t> </a:t>
            </a:r>
            <a:r>
              <a:rPr lang="en-US" sz="2400" b="0" dirty="0"/>
              <a:t>x, y   Brother(x, y)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Sibling(x, y)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Sibling is transitive.</a:t>
            </a:r>
            <a:br>
              <a:rPr lang="en-US" sz="2400" dirty="0"/>
            </a:b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x, y, z   Sibling(x, y) ⋀ Sibling(y, z)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Sibling(x, z)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One’s mother is one’s sibling’s mother</a:t>
            </a:r>
            <a:br>
              <a:rPr lang="en-US" sz="2400" dirty="0"/>
            </a:b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m, c, d    Mother(m, c) ⋀ Sibling(c, d)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Mother(m, d)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A first cousin is a child of a parent’s sibling</a:t>
            </a:r>
            <a:br>
              <a:rPr lang="en-US" sz="2400" dirty="0"/>
            </a:b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c, d   </a:t>
            </a:r>
            <a:r>
              <a:rPr lang="en-US" sz="2400" b="0" dirty="0" err="1"/>
              <a:t>FirstCousin</a:t>
            </a:r>
            <a:r>
              <a:rPr lang="en-US" sz="2400" b="0" dirty="0"/>
              <a:t>(c, d) </a:t>
            </a:r>
            <a:r>
              <a:rPr lang="en-US" sz="2400" b="0" dirty="0">
                <a:sym typeface="Symbol" charset="2"/>
              </a:rPr>
              <a:t> </a:t>
            </a:r>
            <a:br>
              <a:rPr lang="en-US" sz="2400" b="0" dirty="0">
                <a:sym typeface="Symbol" charset="2"/>
              </a:rPr>
            </a:b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p, </a:t>
            </a:r>
            <a:r>
              <a:rPr lang="en-US" sz="2400" b="0" dirty="0" err="1"/>
              <a:t>ps</a:t>
            </a:r>
            <a:r>
              <a:rPr lang="en-US" sz="2400" b="0" dirty="0"/>
              <a:t>  Parent(p, d) ⋀ Sibling(p, </a:t>
            </a:r>
            <a:r>
              <a:rPr lang="en-US" sz="2400" b="0" dirty="0" err="1"/>
              <a:t>ps</a:t>
            </a:r>
            <a:r>
              <a:rPr lang="en-US" sz="2400" b="0" dirty="0"/>
              <a:t>) ⋀ Child(c, </a:t>
            </a:r>
            <a:r>
              <a:rPr lang="en-US" sz="2400" b="0" dirty="0" err="1"/>
              <a:t>ps</a:t>
            </a:r>
            <a:r>
              <a:rPr lang="en-US" sz="2400" b="0" dirty="0"/>
              <a:t>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676400"/>
            <a:ext cx="800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819400"/>
            <a:ext cx="800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3810000"/>
            <a:ext cx="8001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4876800"/>
            <a:ext cx="80010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Every gardener likes the sun.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>
                <a:sym typeface="Symbol" charset="2"/>
              </a:rPr>
              <a:t></a:t>
            </a:r>
            <a:r>
              <a:rPr lang="en-US" sz="2400" dirty="0"/>
              <a:t> x gardener(x) </a:t>
            </a:r>
            <a:r>
              <a:rPr lang="en-US" sz="2400" dirty="0">
                <a:sym typeface="Symbol" charset="2"/>
              </a:rPr>
              <a:t></a:t>
            </a:r>
            <a:r>
              <a:rPr lang="en-US" sz="2400" dirty="0"/>
              <a:t> likes(</a:t>
            </a:r>
            <a:r>
              <a:rPr lang="en-US" sz="2400" dirty="0" err="1"/>
              <a:t>x,Sun</a:t>
            </a:r>
            <a:r>
              <a:rPr lang="en-US" sz="2400" dirty="0"/>
              <a:t>)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You can fool some of the people all of the time.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   </a:t>
            </a:r>
            <a:r>
              <a:rPr lang="en-US" sz="2400" b="0" dirty="0">
                <a:sym typeface="Symbol" charset="2"/>
              </a:rPr>
              <a:t> </a:t>
            </a:r>
            <a:r>
              <a:rPr lang="en-US" sz="2400" b="0" dirty="0"/>
              <a:t>x 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t (person(x) ⋀ time(t))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can-fool(</a:t>
            </a:r>
            <a:r>
              <a:rPr lang="en-US" sz="2400" b="0" dirty="0" err="1"/>
              <a:t>x,t</a:t>
            </a:r>
            <a:r>
              <a:rPr lang="en-US" sz="2400" b="0" dirty="0"/>
              <a:t>) </a:t>
            </a:r>
          </a:p>
          <a:p>
            <a:pPr indent="-182880">
              <a:lnSpc>
                <a:spcPct val="90000"/>
              </a:lnSpc>
            </a:pP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400" dirty="0"/>
              <a:t>You can fool all of the people some of the time.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>
                <a:sym typeface="Symbol" charset="2"/>
              </a:rPr>
              <a:t></a:t>
            </a:r>
            <a:r>
              <a:rPr lang="en-US" sz="2400" dirty="0"/>
              <a:t> x person(x) </a:t>
            </a:r>
            <a:r>
              <a:rPr lang="en-US" sz="2400" dirty="0">
                <a:sym typeface="Symbol" charset="2"/>
              </a:rPr>
              <a:t></a:t>
            </a:r>
            <a:r>
              <a:rPr lang="en-US" sz="2400" dirty="0"/>
              <a:t> </a:t>
            </a:r>
            <a:r>
              <a:rPr lang="en-US" sz="2400" dirty="0">
                <a:sym typeface="Symbol" charset="2"/>
              </a:rPr>
              <a:t></a:t>
            </a:r>
            <a:r>
              <a:rPr lang="en-US" sz="2400" dirty="0"/>
              <a:t> t time(t) ⋀ can-fool(</a:t>
            </a:r>
            <a:r>
              <a:rPr lang="en-US" sz="2400" dirty="0" err="1"/>
              <a:t>x,t</a:t>
            </a:r>
            <a:r>
              <a:rPr lang="en-US" sz="2400" dirty="0"/>
              <a:t>)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All purple mushrooms are poisonous.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400" dirty="0">
                <a:sym typeface="Symbol" charset="2"/>
              </a:rPr>
              <a:t></a:t>
            </a:r>
            <a:r>
              <a:rPr lang="en-US" sz="2400" dirty="0"/>
              <a:t> x (mushroom(x) ⋀ purple(x)) </a:t>
            </a:r>
            <a:r>
              <a:rPr lang="en-US" sz="2400" dirty="0">
                <a:sym typeface="Symbol" charset="2"/>
              </a:rPr>
              <a:t></a:t>
            </a:r>
            <a:r>
              <a:rPr lang="en-US" sz="2400" dirty="0"/>
              <a:t> poisonous(x)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49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676400"/>
            <a:ext cx="8001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3086100"/>
            <a:ext cx="8001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4572000"/>
            <a:ext cx="8001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5841232"/>
            <a:ext cx="8001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inference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4953000" cy="4648199"/>
          </a:xfrm>
        </p:spPr>
        <p:txBody>
          <a:bodyPr>
            <a:normAutofit/>
          </a:bodyPr>
          <a:lstStyle/>
          <a:p>
            <a:r>
              <a:rPr lang="en-US" sz="2400" dirty="0"/>
              <a:t>Modus ponens</a:t>
            </a:r>
          </a:p>
          <a:p>
            <a:r>
              <a:rPr lang="en-US" sz="2400" b="0" i="1" dirty="0"/>
              <a:t>“The way that affirms by affirming”</a:t>
            </a:r>
            <a:endParaRPr lang="en-US" sz="2400" b="0" dirty="0"/>
          </a:p>
          <a:p>
            <a:pPr>
              <a:spcBef>
                <a:spcPts val="1200"/>
              </a:spcBef>
            </a:pPr>
            <a:r>
              <a:rPr lang="en-US" sz="2400" dirty="0"/>
              <a:t>Modus </a:t>
            </a:r>
            <a:r>
              <a:rPr lang="en-US" sz="2400" dirty="0" err="1"/>
              <a:t>tollens</a:t>
            </a:r>
            <a:endParaRPr lang="en-US" sz="2400" dirty="0"/>
          </a:p>
          <a:p>
            <a:r>
              <a:rPr lang="en-US" sz="2400" b="0" i="1" dirty="0"/>
              <a:t>“The way that denies by denying”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And-Elimination</a:t>
            </a:r>
          </a:p>
          <a:p>
            <a:r>
              <a:rPr lang="en-US" sz="2400" b="0" i="1" dirty="0"/>
              <a:t>“simplification”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Or-Introduction</a:t>
            </a:r>
          </a:p>
          <a:p>
            <a:r>
              <a:rPr lang="en-US" sz="2400" b="0" i="1" dirty="0"/>
              <a:t>“addition”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19800" y="1865183"/>
            <a:ext cx="1981200" cy="978932"/>
            <a:chOff x="5105400" y="1764268"/>
            <a:chExt cx="1066800" cy="978932"/>
          </a:xfrm>
        </p:grpSpPr>
        <p:sp>
          <p:nvSpPr>
            <p:cNvPr id="4" name="TextBox 3"/>
            <p:cNvSpPr txBox="1"/>
            <p:nvPr/>
          </p:nvSpPr>
          <p:spPr>
            <a:xfrm>
              <a:off x="5105400" y="1764268"/>
              <a:ext cx="106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 </a:t>
              </a:r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19800" y="3069113"/>
            <a:ext cx="2209800" cy="990600"/>
            <a:chOff x="5105400" y="1764268"/>
            <a:chExt cx="1262743" cy="990600"/>
          </a:xfrm>
        </p:grpSpPr>
        <p:sp>
          <p:nvSpPr>
            <p:cNvPr id="13" name="TextBox 12"/>
            <p:cNvSpPr txBox="1"/>
            <p:nvPr/>
          </p:nvSpPr>
          <p:spPr>
            <a:xfrm>
              <a:off x="5105400" y="1764268"/>
              <a:ext cx="1219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⇒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dirty="0">
                  <a:latin typeface="Arial"/>
                  <a:cs typeface="Arial"/>
                </a:rPr>
                <a:t>,</a:t>
              </a:r>
              <a:r>
                <a:rPr lang="en-US" sz="2400" dirty="0">
                  <a:cs typeface="Arial"/>
                </a:rPr>
                <a:t> ¬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cs typeface="Arial"/>
                </a:rPr>
                <a:t>¬</a:t>
              </a:r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sp>
        <p:nvSpPr>
          <p:cNvPr id="1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019800" y="4133204"/>
            <a:ext cx="1981200" cy="978932"/>
            <a:chOff x="5105400" y="1764268"/>
            <a:chExt cx="1066800" cy="978932"/>
          </a:xfrm>
        </p:grpSpPr>
        <p:sp>
          <p:nvSpPr>
            <p:cNvPr id="19" name="TextBox 18"/>
            <p:cNvSpPr txBox="1"/>
            <p:nvPr/>
          </p:nvSpPr>
          <p:spPr>
            <a:xfrm>
              <a:off x="5105400" y="1764268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⋀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19800" y="5029200"/>
            <a:ext cx="2209800" cy="990600"/>
            <a:chOff x="5105400" y="1764268"/>
            <a:chExt cx="1262743" cy="990600"/>
          </a:xfrm>
        </p:grpSpPr>
        <p:sp>
          <p:nvSpPr>
            <p:cNvPr id="23" name="TextBox 22"/>
            <p:cNvSpPr txBox="1"/>
            <p:nvPr/>
          </p:nvSpPr>
          <p:spPr>
            <a:xfrm>
              <a:off x="5105400" y="1764268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105400" y="2297668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05400" y="2293203"/>
              <a:ext cx="1262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400" i="1" dirty="0"/>
                <a:t>α</a:t>
              </a:r>
              <a:r>
                <a:rPr lang="en-US" sz="2400" i="1" dirty="0"/>
                <a:t> </a:t>
              </a:r>
              <a:r>
                <a:rPr lang="en-US" sz="2400" dirty="0"/>
                <a:t>⋁</a:t>
              </a:r>
              <a:r>
                <a:rPr lang="en-US" sz="2400" i="1" dirty="0"/>
                <a:t> </a:t>
              </a:r>
              <a:r>
                <a:rPr lang="el-GR" sz="2400" i="1" dirty="0"/>
                <a:t>β</a:t>
              </a:r>
              <a:r>
                <a:rPr lang="en-US" sz="2400" i="1" dirty="0"/>
                <a:t> </a:t>
              </a:r>
              <a:endParaRPr lang="en-US" sz="24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902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No purple mushroom is poisonous.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olidFill>
                  <a:schemeClr val="bg1"/>
                </a:solidFill>
              </a:rPr>
              <a:t>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</a:t>
            </a:r>
            <a:r>
              <a:rPr lang="en-US" sz="2400" b="0" dirty="0">
                <a:solidFill>
                  <a:schemeClr val="bg1"/>
                </a:solidFill>
              </a:rPr>
              <a:t> x)(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</a:t>
            </a:r>
            <a:r>
              <a:rPr lang="en-US" sz="2400" b="0" dirty="0">
                <a:solidFill>
                  <a:schemeClr val="bg1"/>
                </a:solidFill>
              </a:rPr>
              <a:t> y)(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</a:t>
            </a:r>
            <a:r>
              <a:rPr lang="en-US" sz="2400" b="0" dirty="0">
                <a:solidFill>
                  <a:schemeClr val="bg1"/>
                </a:solidFill>
              </a:rPr>
              <a:t>z) mushroom(x) ⋀ purple(x) ⋀ mushroom(y) ⋀ purple(y) ⋀ </a:t>
            </a:r>
            <a:r>
              <a:rPr lang="en-US" sz="2400" b="0" dirty="0">
                <a:solidFill>
                  <a:schemeClr val="bg1"/>
                </a:solidFill>
                <a:ea typeface="Courier New" charset="0"/>
                <a:cs typeface="Courier New" charset="0"/>
              </a:rPr>
              <a:t>¬</a:t>
            </a:r>
            <a:r>
              <a:rPr lang="en-US" sz="2400" b="0" dirty="0">
                <a:solidFill>
                  <a:schemeClr val="bg1"/>
                </a:solidFill>
              </a:rPr>
              <a:t>(x=y) ⋀ mushroom(z) ⋀ purple(z) 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</a:t>
            </a:r>
            <a:r>
              <a:rPr lang="en-US" sz="2400" b="0" dirty="0">
                <a:solidFill>
                  <a:schemeClr val="bg1"/>
                </a:solidFill>
              </a:rPr>
              <a:t> ((x=z) ⋁ (y=z))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50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8655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No purple mushroom is poisonous.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x) purple(x) ⋀ mushroom(x) ⋀ poisonous(x) </a:t>
            </a:r>
          </a:p>
          <a:p>
            <a:pPr>
              <a:lnSpc>
                <a:spcPct val="90000"/>
              </a:lnSpc>
            </a:pPr>
            <a:br>
              <a:rPr lang="en-US" sz="2400" dirty="0"/>
            </a:br>
            <a:r>
              <a:rPr lang="en-US" sz="2400" dirty="0"/>
              <a:t>or, equivalently,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x) (mushroom(x) ⋀ purple(x))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</a:t>
            </a: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poisonous(x)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51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124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No purple mushroom is poisonous.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x) purple(x) ⋀ mushroom(x) ⋀ poisonous(x) </a:t>
            </a:r>
          </a:p>
          <a:p>
            <a:pPr>
              <a:lnSpc>
                <a:spcPct val="90000"/>
              </a:lnSpc>
            </a:pPr>
            <a:br>
              <a:rPr lang="en-US" sz="2400" dirty="0"/>
            </a:br>
            <a:r>
              <a:rPr lang="en-US" sz="2400" dirty="0"/>
              <a:t>or, equivalently,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x) (mushroom(x) ⋀ purple(x))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</a:t>
            </a: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poisonous(x)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There are exactly two purple mushrooms.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52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6704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No purple mushroom is poisonous.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x) purple(x) ⋀ mushroom(x) ⋀ poisonous(x) </a:t>
            </a:r>
          </a:p>
          <a:p>
            <a:pPr>
              <a:lnSpc>
                <a:spcPct val="90000"/>
              </a:lnSpc>
            </a:pPr>
            <a:br>
              <a:rPr lang="en-US" sz="2400" dirty="0"/>
            </a:br>
            <a:r>
              <a:rPr lang="en-US" sz="2400" dirty="0"/>
              <a:t>or, equivalently,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x) (mushroom(x) ⋀ purple(x)) </a:t>
            </a: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</a:t>
            </a: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poisonous(x)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There are exactly two purple mushrooms.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x)(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y)(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z) mushroom(x) ⋀ purple(x) ⋀ mushroom(y) ⋀ purple(y) ⋀ </a:t>
            </a: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(x=y) ⋀ mushroom(z) ⋀ purple(z) 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ym typeface="Symbol" charset="2"/>
              </a:rPr>
              <a:t></a:t>
            </a:r>
            <a:r>
              <a:rPr lang="en-US" sz="2400" b="0" dirty="0"/>
              <a:t> ((x=z) ⋁ (y=z))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53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3001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Deb is not tall.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olidFill>
                  <a:schemeClr val="bg1"/>
                </a:solidFill>
                <a:ea typeface="Courier New" charset="0"/>
                <a:cs typeface="Courier New" charset="0"/>
              </a:rPr>
              <a:t>¬</a:t>
            </a:r>
            <a:r>
              <a:rPr lang="en-US" sz="2400" b="0" dirty="0">
                <a:solidFill>
                  <a:schemeClr val="bg1"/>
                </a:solidFill>
              </a:rPr>
              <a:t>tall(Deb) </a:t>
            </a:r>
          </a:p>
          <a:p>
            <a:pPr>
              <a:lnSpc>
                <a:spcPct val="90000"/>
              </a:lnSpc>
            </a:pPr>
            <a:endParaRPr lang="en-US" sz="2400" b="0" dirty="0"/>
          </a:p>
          <a:p>
            <a:pPr>
              <a:lnSpc>
                <a:spcPct val="90000"/>
              </a:lnSpc>
            </a:pPr>
            <a:r>
              <a:rPr lang="en-US" sz="2400" dirty="0"/>
              <a:t>X is above Y </a:t>
            </a:r>
            <a:r>
              <a:rPr lang="en-US" sz="2400" dirty="0" err="1"/>
              <a:t>iff</a:t>
            </a:r>
            <a:r>
              <a:rPr lang="en-US" sz="2400" dirty="0"/>
              <a:t> X is on directly on top of Y or else there is a pile of one or more other objects directly on top of one another starting with X and ending with Y.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olidFill>
                  <a:schemeClr val="bg1"/>
                </a:solidFill>
              </a:rPr>
              <a:t>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</a:t>
            </a:r>
            <a:r>
              <a:rPr lang="en-US" sz="2400" b="0" dirty="0">
                <a:solidFill>
                  <a:schemeClr val="bg1"/>
                </a:solidFill>
              </a:rPr>
              <a:t> x)(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</a:t>
            </a:r>
            <a:r>
              <a:rPr lang="en-US" sz="2400" b="0" dirty="0">
                <a:solidFill>
                  <a:schemeClr val="bg1"/>
                </a:solidFill>
              </a:rPr>
              <a:t> y) above(</a:t>
            </a:r>
            <a:r>
              <a:rPr lang="en-US" sz="2400" b="0" dirty="0" err="1">
                <a:solidFill>
                  <a:schemeClr val="bg1"/>
                </a:solidFill>
              </a:rPr>
              <a:t>x,y</a:t>
            </a:r>
            <a:r>
              <a:rPr lang="en-US" sz="2400" b="0" dirty="0">
                <a:solidFill>
                  <a:schemeClr val="bg1"/>
                </a:solidFill>
              </a:rPr>
              <a:t>) ⟺ 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solidFill>
                  <a:schemeClr val="bg1"/>
                </a:solidFill>
              </a:rPr>
              <a:t>(on(</a:t>
            </a:r>
            <a:r>
              <a:rPr lang="en-US" sz="2400" b="0" dirty="0" err="1">
                <a:solidFill>
                  <a:schemeClr val="bg1"/>
                </a:solidFill>
              </a:rPr>
              <a:t>x,y</a:t>
            </a:r>
            <a:r>
              <a:rPr lang="en-US" sz="2400" b="0" dirty="0">
                <a:solidFill>
                  <a:schemeClr val="bg1"/>
                </a:solidFill>
              </a:rPr>
              <a:t>) ⋁ (</a:t>
            </a:r>
            <a:r>
              <a:rPr lang="en-US" sz="2400" b="0" dirty="0">
                <a:solidFill>
                  <a:schemeClr val="bg1"/>
                </a:solidFill>
                <a:sym typeface="Symbol" charset="2"/>
              </a:rPr>
              <a:t></a:t>
            </a:r>
            <a:r>
              <a:rPr lang="en-US" sz="2400" b="0" dirty="0">
                <a:solidFill>
                  <a:schemeClr val="bg1"/>
                </a:solidFill>
              </a:rPr>
              <a:t> z) (on(</a:t>
            </a:r>
            <a:r>
              <a:rPr lang="en-US" sz="2400" b="0" dirty="0" err="1">
                <a:solidFill>
                  <a:schemeClr val="bg1"/>
                </a:solidFill>
              </a:rPr>
              <a:t>x,z</a:t>
            </a:r>
            <a:r>
              <a:rPr lang="en-US" sz="2400" b="0" dirty="0">
                <a:solidFill>
                  <a:schemeClr val="bg1"/>
                </a:solidFill>
              </a:rPr>
              <a:t>) ⋀ above(</a:t>
            </a:r>
            <a:r>
              <a:rPr lang="en-US" sz="2400" b="0" dirty="0" err="1">
                <a:solidFill>
                  <a:schemeClr val="bg1"/>
                </a:solidFill>
              </a:rPr>
              <a:t>z,y</a:t>
            </a:r>
            <a:r>
              <a:rPr lang="en-US" sz="2400" b="0" dirty="0">
                <a:solidFill>
                  <a:schemeClr val="bg1"/>
                </a:solidFill>
              </a:rPr>
              <a:t>))) </a:t>
            </a:r>
          </a:p>
          <a:p>
            <a:pPr>
              <a:lnSpc>
                <a:spcPct val="90000"/>
              </a:lnSpc>
            </a:pPr>
            <a:endParaRPr lang="en-US" sz="24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54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344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27050"/>
          </a:xfrm>
        </p:spPr>
        <p:txBody>
          <a:bodyPr>
            <a:normAutofit fontScale="90000"/>
          </a:bodyPr>
          <a:lstStyle/>
          <a:p>
            <a:r>
              <a:rPr lang="en-US"/>
              <a:t>Translating English to FOL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105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Deb is not tall.</a:t>
            </a:r>
          </a:p>
          <a:p>
            <a:pPr>
              <a:lnSpc>
                <a:spcPct val="90000"/>
              </a:lnSpc>
            </a:pPr>
            <a:r>
              <a:rPr lang="en-US" sz="2400" b="0" dirty="0">
                <a:ea typeface="Courier New" charset="0"/>
                <a:cs typeface="Courier New" charset="0"/>
              </a:rPr>
              <a:t>¬</a:t>
            </a:r>
            <a:r>
              <a:rPr lang="en-US" sz="2400" b="0" dirty="0"/>
              <a:t>tall(Deb) </a:t>
            </a:r>
          </a:p>
          <a:p>
            <a:pPr>
              <a:lnSpc>
                <a:spcPct val="90000"/>
              </a:lnSpc>
            </a:pPr>
            <a:endParaRPr lang="en-US" sz="2400" b="0" dirty="0"/>
          </a:p>
          <a:p>
            <a:pPr>
              <a:lnSpc>
                <a:spcPct val="90000"/>
              </a:lnSpc>
            </a:pPr>
            <a:r>
              <a:rPr lang="en-US" sz="2400" dirty="0"/>
              <a:t>X is above Y </a:t>
            </a:r>
            <a:r>
              <a:rPr lang="en-US" sz="2400" dirty="0" err="1"/>
              <a:t>iff</a:t>
            </a:r>
            <a:r>
              <a:rPr lang="en-US" sz="2400" dirty="0"/>
              <a:t> X is on directly on top of Y or else there is a pile of one or more other objects directly on top of one another starting with X and ending with Y.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x)(</a:t>
            </a:r>
            <a:r>
              <a:rPr lang="en-US" sz="2400" b="0" dirty="0">
                <a:sym typeface="Symbol" charset="2"/>
              </a:rPr>
              <a:t></a:t>
            </a:r>
            <a:r>
              <a:rPr lang="en-US" sz="2400" b="0" dirty="0"/>
              <a:t> y) above(</a:t>
            </a:r>
            <a:r>
              <a:rPr lang="en-US" sz="2400" b="0" dirty="0" err="1"/>
              <a:t>x,y</a:t>
            </a:r>
            <a:r>
              <a:rPr lang="en-US" sz="2400" b="0" dirty="0"/>
              <a:t>) ⟺ </a:t>
            </a:r>
          </a:p>
          <a:p>
            <a:pPr>
              <a:lnSpc>
                <a:spcPct val="90000"/>
              </a:lnSpc>
            </a:pPr>
            <a:r>
              <a:rPr lang="en-US" sz="2400" b="0" dirty="0"/>
              <a:t>(on(</a:t>
            </a:r>
            <a:r>
              <a:rPr lang="en-US" sz="2400" b="0" dirty="0" err="1"/>
              <a:t>x,y</a:t>
            </a:r>
            <a:r>
              <a:rPr lang="en-US" sz="2400" b="0" dirty="0"/>
              <a:t>) ⋁ (</a:t>
            </a:r>
            <a:r>
              <a:rPr lang="en-US" sz="2400" b="0" dirty="0">
                <a:sym typeface="Symbol" charset="2"/>
              </a:rPr>
              <a:t></a:t>
            </a:r>
            <a:r>
              <a:rPr lang="en-US" sz="2400" b="0" dirty="0"/>
              <a:t> z) (on(</a:t>
            </a:r>
            <a:r>
              <a:rPr lang="en-US" sz="2400" b="0" dirty="0" err="1"/>
              <a:t>x,z</a:t>
            </a:r>
            <a:r>
              <a:rPr lang="en-US" sz="2400" b="0" dirty="0"/>
              <a:t>) ⋀ above(</a:t>
            </a:r>
            <a:r>
              <a:rPr lang="en-US" sz="2400" b="0" dirty="0" err="1"/>
              <a:t>z,y</a:t>
            </a:r>
            <a:r>
              <a:rPr lang="en-US" sz="2400" b="0" dirty="0"/>
              <a:t>))) </a:t>
            </a:r>
          </a:p>
          <a:p>
            <a:pPr>
              <a:lnSpc>
                <a:spcPct val="90000"/>
              </a:lnSpc>
            </a:pPr>
            <a:endParaRPr lang="en-US" sz="2400" b="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55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1618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Equality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400" i="1" dirty="0"/>
              <a:t>term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 = term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is true under a given interpretation, </a:t>
            </a:r>
            <a:r>
              <a:rPr lang="en-US" altLang="en-US" sz="2400" dirty="0" err="1"/>
              <a:t>iff</a:t>
            </a:r>
            <a:r>
              <a:rPr lang="en-US" altLang="en-US" sz="2400" dirty="0"/>
              <a:t>, </a:t>
            </a:r>
            <a:r>
              <a:rPr lang="en-US" altLang="en-US" sz="2400" i="1" dirty="0"/>
              <a:t>term</a:t>
            </a:r>
            <a:r>
              <a:rPr lang="en-US" altLang="en-US" sz="2400" i="1" baseline="-25000" dirty="0"/>
              <a:t>1</a:t>
            </a:r>
            <a:r>
              <a:rPr lang="en-US" altLang="en-US" sz="2400" i="1" dirty="0"/>
              <a:t>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term</a:t>
            </a:r>
            <a:r>
              <a:rPr lang="en-US" altLang="en-US" sz="2400" i="1" baseline="-25000" dirty="0"/>
              <a:t>2</a:t>
            </a:r>
            <a:r>
              <a:rPr lang="en-US" altLang="en-US" sz="2400" i="1" dirty="0"/>
              <a:t> </a:t>
            </a:r>
            <a:r>
              <a:rPr lang="en-US" altLang="en-US" sz="2400" dirty="0"/>
              <a:t>refer to the same object
</a:t>
            </a:r>
          </a:p>
          <a:p>
            <a:pPr lvl="4" eaLnBrk="1" hangingPunct="1">
              <a:defRPr/>
            </a:pPr>
            <a:endParaRPr lang="en-US" altLang="en-US" sz="1600" dirty="0"/>
          </a:p>
          <a:p>
            <a:pPr eaLnBrk="1" hangingPunct="1">
              <a:defRPr/>
            </a:pPr>
            <a:r>
              <a:rPr lang="en-US" altLang="en-US" sz="2400" dirty="0"/>
              <a:t>E.g., definition of </a:t>
            </a:r>
            <a:r>
              <a:rPr lang="en-US" altLang="en-US" sz="2400" i="1" dirty="0"/>
              <a:t>Sibling</a:t>
            </a:r>
            <a:r>
              <a:rPr lang="en-US" altLang="en-US" sz="2400" dirty="0"/>
              <a:t> in terms of </a:t>
            </a:r>
            <a:r>
              <a:rPr lang="en-US" altLang="en-US" sz="2400" i="1" dirty="0"/>
              <a:t>Parent</a:t>
            </a:r>
            <a:r>
              <a:rPr lang="en-US" altLang="en-US" sz="2400" dirty="0"/>
              <a:t>:</a:t>
            </a:r>
          </a:p>
          <a:p>
            <a:pPr eaLnBrk="1" hangingPunct="1">
              <a:defRPr/>
            </a:pPr>
            <a:r>
              <a:rPr lang="en-US" altLang="en-US" sz="2000" b="0" dirty="0">
                <a:sym typeface="Symbol" charset="2"/>
              </a:rPr>
              <a:t></a:t>
            </a:r>
            <a:r>
              <a:rPr lang="en-US" altLang="en-US" sz="2000" b="0" i="1" dirty="0" err="1"/>
              <a:t>x,y</a:t>
            </a:r>
            <a:r>
              <a:rPr lang="en-US" altLang="en-US" sz="2000" b="0" dirty="0">
                <a:sym typeface="Symbol" charset="2"/>
              </a:rPr>
              <a:t> </a:t>
            </a:r>
            <a:r>
              <a:rPr lang="en-US" altLang="en-US" sz="2000" b="0" i="1" dirty="0"/>
              <a:t>Sibling(</a:t>
            </a:r>
            <a:r>
              <a:rPr lang="en-US" altLang="en-US" sz="2000" b="0" i="1" dirty="0" err="1"/>
              <a:t>x,y</a:t>
            </a:r>
            <a:r>
              <a:rPr lang="en-US" altLang="en-US" sz="2000" b="0" i="1" dirty="0"/>
              <a:t>) </a:t>
            </a:r>
            <a:r>
              <a:rPr lang="en-US" altLang="en-US" sz="2000" b="0" dirty="0">
                <a:sym typeface="Symbol" charset="2"/>
              </a:rPr>
              <a:t>      (</a:t>
            </a:r>
            <a:r>
              <a:rPr lang="en-US" altLang="en-US" sz="2000" b="0" dirty="0"/>
              <a:t>(x = y) </a:t>
            </a:r>
            <a:r>
              <a:rPr lang="en-US" altLang="en-US" sz="2000" b="0" dirty="0">
                <a:sym typeface="Symbol" charset="2"/>
              </a:rPr>
              <a:t> </a:t>
            </a:r>
            <a:r>
              <a:rPr lang="en-US" altLang="en-US" sz="2000" b="0" dirty="0"/>
              <a:t> </a:t>
            </a:r>
          </a:p>
          <a:p>
            <a:pPr>
              <a:defRPr/>
            </a:pPr>
            <a:r>
              <a:rPr lang="en-US" altLang="en-US" sz="2000" b="0" dirty="0">
                <a:sym typeface="Symbol" charset="2"/>
              </a:rPr>
              <a:t>			 </a:t>
            </a:r>
            <a:r>
              <a:rPr lang="en-US" altLang="en-US" sz="2000" b="0" dirty="0" err="1"/>
              <a:t>m,f</a:t>
            </a:r>
            <a:r>
              <a:rPr lang="en-US" altLang="en-US" sz="2000" b="0" dirty="0"/>
              <a:t> </a:t>
            </a:r>
            <a:r>
              <a:rPr lang="en-US" altLang="en-US" sz="2000" b="0" dirty="0">
                <a:sym typeface="Symbol" charset="2"/>
              </a:rPr>
              <a:t>(</a:t>
            </a:r>
            <a:r>
              <a:rPr lang="en-US" altLang="en-US" sz="2000" b="0" dirty="0"/>
              <a:t>(m = f) </a:t>
            </a:r>
            <a:r>
              <a:rPr lang="en-US" altLang="en-US" sz="2000" b="0" dirty="0">
                <a:sym typeface="Symbol" charset="2"/>
              </a:rPr>
              <a:t> </a:t>
            </a:r>
          </a:p>
          <a:p>
            <a:pPr eaLnBrk="1" hangingPunct="1">
              <a:defRPr/>
            </a:pPr>
            <a:r>
              <a:rPr lang="en-US" altLang="en-US" sz="2000" b="0" dirty="0"/>
              <a:t>				Parent(</a:t>
            </a:r>
            <a:r>
              <a:rPr lang="en-US" altLang="en-US" sz="2000" b="0" dirty="0" err="1"/>
              <a:t>m,x</a:t>
            </a:r>
            <a:r>
              <a:rPr lang="en-US" altLang="en-US" sz="2000" b="0" dirty="0"/>
              <a:t>) </a:t>
            </a:r>
            <a:r>
              <a:rPr lang="en-US" altLang="en-US" sz="2000" b="0" dirty="0">
                <a:sym typeface="Symbol" charset="2"/>
              </a:rPr>
              <a:t> </a:t>
            </a:r>
            <a:r>
              <a:rPr lang="en-US" altLang="en-US" sz="2000" b="0" dirty="0"/>
              <a:t>Parent(</a:t>
            </a:r>
            <a:r>
              <a:rPr lang="en-US" altLang="en-US" sz="2000" b="0" dirty="0" err="1"/>
              <a:t>f,x</a:t>
            </a:r>
            <a:r>
              <a:rPr lang="en-US" altLang="en-US" sz="2000" b="0" dirty="0"/>
              <a:t>) </a:t>
            </a:r>
            <a:r>
              <a:rPr lang="en-US" altLang="en-US" sz="2000" b="0" dirty="0">
                <a:sym typeface="Symbol" charset="2"/>
              </a:rPr>
              <a:t></a:t>
            </a:r>
            <a:r>
              <a:rPr lang="en-US" altLang="en-US" sz="2000" b="0" dirty="0"/>
              <a:t> </a:t>
            </a:r>
          </a:p>
          <a:p>
            <a:pPr eaLnBrk="1" hangingPunct="1">
              <a:defRPr/>
            </a:pPr>
            <a:r>
              <a:rPr lang="en-US" altLang="en-US" sz="2000" b="0" dirty="0"/>
              <a:t>				Parent(</a:t>
            </a:r>
            <a:r>
              <a:rPr lang="en-US" altLang="en-US" sz="2000" b="0" dirty="0" err="1"/>
              <a:t>m,y</a:t>
            </a:r>
            <a:r>
              <a:rPr lang="en-US" altLang="en-US" sz="2000" b="0" dirty="0"/>
              <a:t>) </a:t>
            </a:r>
            <a:r>
              <a:rPr lang="en-US" altLang="en-US" sz="2000" b="0" dirty="0">
                <a:sym typeface="Symbol" charset="2"/>
              </a:rPr>
              <a:t></a:t>
            </a:r>
            <a:r>
              <a:rPr lang="en-US" altLang="en-US" sz="2000" b="0" dirty="0"/>
              <a:t>  Parent(</a:t>
            </a:r>
            <a:r>
              <a:rPr lang="en-US" altLang="en-US" sz="2000" b="0" dirty="0" err="1"/>
              <a:t>f,y</a:t>
            </a:r>
            <a:r>
              <a:rPr lang="en-US" altLang="en-US" sz="2000" b="0" dirty="0"/>
              <a:t>)))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396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6630231" cy="441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914082"/>
          </a:xfrm>
        </p:spPr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 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0" y="6400800"/>
            <a:ext cx="3456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Steven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Bethard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University of Colorado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57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1837390"/>
            <a:ext cx="8001000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2827436"/>
            <a:ext cx="8001000" cy="438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3858768"/>
            <a:ext cx="8001000" cy="678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400" y="5191298"/>
            <a:ext cx="8001000" cy="75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142682"/>
          </a:xfrm>
        </p:spPr>
        <p:txBody>
          <a:bodyPr/>
          <a:lstStyle/>
          <a:p>
            <a:r>
              <a:rPr lang="en-US" dirty="0"/>
              <a:t>Resolution Theorem Proving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92834" cy="3810000"/>
          </a:xfrm>
        </p:spPr>
        <p:txBody>
          <a:bodyPr>
            <a:normAutofit/>
          </a:bodyPr>
          <a:lstStyle/>
          <a:p>
            <a:r>
              <a:rPr lang="en-US" sz="2400" b="0" dirty="0"/>
              <a:t>Why the </a:t>
            </a:r>
            <a:r>
              <a:rPr lang="en-US" sz="2400" dirty="0"/>
              <a:t>resolution</a:t>
            </a:r>
            <a:r>
              <a:rPr lang="en-US" sz="2400" b="0" dirty="0"/>
              <a:t> inference rule?</a:t>
            </a:r>
          </a:p>
          <a:p>
            <a:r>
              <a:rPr lang="en-US" sz="2400" b="0" dirty="0"/>
              <a:t>From </a:t>
            </a:r>
            <a:r>
              <a:rPr lang="en-US" sz="2400" dirty="0"/>
              <a:t>Inference Rules</a:t>
            </a:r>
            <a:r>
              <a:rPr lang="en-US" sz="2400" b="0" dirty="0"/>
              <a:t> to </a:t>
            </a:r>
            <a:r>
              <a:rPr lang="en-US" sz="2400" dirty="0"/>
              <a:t>Inference Algorithms</a:t>
            </a:r>
          </a:p>
          <a:p>
            <a:r>
              <a:rPr lang="en-US" sz="2400" dirty="0"/>
              <a:t>Soundness</a:t>
            </a:r>
            <a:r>
              <a:rPr lang="en-US" sz="2400" b="0" dirty="0"/>
              <a:t> and </a:t>
            </a:r>
            <a:r>
              <a:rPr lang="en-US" sz="2400" dirty="0"/>
              <a:t>Completeness</a:t>
            </a:r>
          </a:p>
          <a:p>
            <a:r>
              <a:rPr lang="en-US" sz="2400" dirty="0"/>
              <a:t>Resolution Inference </a:t>
            </a:r>
            <a:r>
              <a:rPr lang="en-US" sz="2400" b="0" dirty="0"/>
              <a:t>– Complete when coupled with complete search algorithm </a:t>
            </a:r>
          </a:p>
          <a:p>
            <a:r>
              <a:rPr lang="en-US" sz="2400" dirty="0"/>
              <a:t>Resolution Rule</a:t>
            </a:r>
          </a:p>
          <a:p>
            <a:r>
              <a:rPr lang="en-US" sz="2400" dirty="0"/>
              <a:t>Conjunctive Normal Form (CNF)</a:t>
            </a:r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6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184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279145"/>
          </a:xfrm>
        </p:spPr>
        <p:txBody>
          <a:bodyPr/>
          <a:lstStyle/>
          <a:p>
            <a:r>
              <a:rPr lang="en-US" dirty="0"/>
              <a:t>Entailment as </a:t>
            </a:r>
            <a:r>
              <a:rPr lang="en-US" dirty="0" err="1"/>
              <a:t>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8800"/>
            <a:ext cx="7115655" cy="4419600"/>
          </a:xfrm>
        </p:spPr>
        <p:txBody>
          <a:bodyPr>
            <a:normAutofit fontScale="92500" lnSpcReduction="10000"/>
          </a:bodyPr>
          <a:lstStyle/>
          <a:p>
            <a:r>
              <a:rPr lang="el-GR" sz="2400" i="1" dirty="0"/>
              <a:t>α</a:t>
            </a:r>
            <a:r>
              <a:rPr lang="en-US" sz="2400" dirty="0"/>
              <a:t> </a:t>
            </a:r>
            <a:r>
              <a:rPr lang="el-GR" sz="2400" dirty="0"/>
              <a:t>⊨</a:t>
            </a:r>
            <a:r>
              <a:rPr lang="en-US" sz="2400" dirty="0"/>
              <a:t> </a:t>
            </a:r>
            <a:r>
              <a:rPr lang="el-GR" sz="2400" i="1" dirty="0"/>
              <a:t>β</a:t>
            </a:r>
            <a:r>
              <a:rPr lang="en-US" sz="2400" dirty="0"/>
              <a:t> if and only if the sentence (</a:t>
            </a:r>
            <a:r>
              <a:rPr lang="el-GR" sz="2400" i="1" dirty="0"/>
              <a:t>α</a:t>
            </a:r>
            <a:r>
              <a:rPr lang="en-US" sz="2400" dirty="0"/>
              <a:t> ⇒ </a:t>
            </a:r>
            <a:r>
              <a:rPr lang="el-GR" sz="2400" i="1" dirty="0"/>
              <a:t>β</a:t>
            </a:r>
            <a:r>
              <a:rPr lang="en-US" sz="2400" dirty="0"/>
              <a:t>) is </a:t>
            </a:r>
            <a:r>
              <a:rPr lang="en-US" sz="2400" i="1" dirty="0"/>
              <a:t>valid</a:t>
            </a:r>
            <a:r>
              <a:rPr lang="en-US" sz="2400" dirty="0"/>
              <a:t>.</a:t>
            </a:r>
          </a:p>
          <a:p>
            <a:r>
              <a:rPr lang="en-US" sz="2000" b="0" dirty="0"/>
              <a:t>(In </a:t>
            </a:r>
            <a:r>
              <a:rPr lang="en-US" sz="2000" b="0" u="sng" dirty="0"/>
              <a:t>all</a:t>
            </a:r>
            <a:r>
              <a:rPr lang="en-US" sz="2000" b="0" dirty="0"/>
              <a:t> the worlds </a:t>
            </a:r>
            <a:r>
              <a:rPr lang="el-GR" sz="2000" b="0" i="1" dirty="0"/>
              <a:t>α</a:t>
            </a:r>
            <a:r>
              <a:rPr lang="en-US" sz="2000" b="0" dirty="0"/>
              <a:t> is true, </a:t>
            </a:r>
            <a:r>
              <a:rPr lang="el-GR" sz="2000" b="0" i="1" dirty="0"/>
              <a:t>β</a:t>
            </a:r>
            <a:r>
              <a:rPr lang="en-US" sz="2000" b="0" dirty="0"/>
              <a:t> must also be true. There is not a case that </a:t>
            </a:r>
            <a:r>
              <a:rPr lang="el-GR" sz="2000" b="0" i="1" dirty="0"/>
              <a:t>α</a:t>
            </a:r>
            <a:r>
              <a:rPr lang="en-US" sz="2000" b="0" dirty="0"/>
              <a:t> is true but </a:t>
            </a:r>
            <a:r>
              <a:rPr lang="el-GR" sz="2000" b="0" i="1" dirty="0"/>
              <a:t>β</a:t>
            </a:r>
            <a:r>
              <a:rPr lang="en-US" sz="2000" b="0" dirty="0"/>
              <a:t> is false.)</a:t>
            </a:r>
          </a:p>
          <a:p>
            <a:endParaRPr lang="en-US" sz="2000" b="0" dirty="0"/>
          </a:p>
          <a:p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/>
              <a:t>valid</a:t>
            </a:r>
            <a:r>
              <a:rPr lang="en-US" sz="2000" dirty="0"/>
              <a:t> if and only if </a:t>
            </a:r>
            <a:r>
              <a:rPr lang="en-US" sz="2000" dirty="0">
                <a:cs typeface="Arial"/>
              </a:rPr>
              <a:t>¬</a:t>
            </a:r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 err="1"/>
              <a:t>unsatisfiable</a:t>
            </a:r>
            <a:r>
              <a:rPr lang="en-US" sz="2000" dirty="0"/>
              <a:t>.</a:t>
            </a:r>
          </a:p>
          <a:p>
            <a:r>
              <a:rPr lang="en-US" sz="2000" b="0" dirty="0"/>
              <a:t>(</a:t>
            </a:r>
            <a:r>
              <a:rPr lang="el-GR" sz="2000" b="0" i="1" dirty="0"/>
              <a:t>α</a:t>
            </a:r>
            <a:r>
              <a:rPr lang="en-US" sz="2000" b="0" dirty="0"/>
              <a:t> is </a:t>
            </a:r>
            <a:r>
              <a:rPr lang="en-US" sz="2000" b="0" i="1" dirty="0"/>
              <a:t>valid</a:t>
            </a:r>
            <a:r>
              <a:rPr lang="en-US" sz="2000" b="0" dirty="0"/>
              <a:t> if and only if </a:t>
            </a:r>
            <a:r>
              <a:rPr lang="en-US" sz="2000" b="0" dirty="0">
                <a:cs typeface="Arial"/>
              </a:rPr>
              <a:t>¬</a:t>
            </a:r>
            <a:r>
              <a:rPr lang="el-GR" sz="2000" b="0" i="1" dirty="0"/>
              <a:t>α</a:t>
            </a:r>
            <a:r>
              <a:rPr lang="en-US" sz="2000" b="0" dirty="0"/>
              <a:t> is </a:t>
            </a:r>
            <a:r>
              <a:rPr lang="en-US" sz="2000" b="0" i="1" dirty="0" err="1"/>
              <a:t>unsatisfiable</a:t>
            </a:r>
            <a:r>
              <a:rPr lang="en-US" sz="2000" b="0" dirty="0"/>
              <a:t>.)</a:t>
            </a:r>
          </a:p>
          <a:p>
            <a:endParaRPr lang="en-US" sz="2000" b="0" dirty="0">
              <a:cs typeface="Arial"/>
            </a:endParaRPr>
          </a:p>
          <a:p>
            <a:r>
              <a:rPr lang="en-US" sz="2000" dirty="0">
                <a:cs typeface="Arial"/>
              </a:rPr>
              <a:t>¬</a:t>
            </a:r>
            <a:r>
              <a:rPr lang="en-US" sz="2000" dirty="0"/>
              <a:t>(</a:t>
            </a:r>
            <a:r>
              <a:rPr lang="el-GR" sz="2000" i="1" dirty="0"/>
              <a:t>α</a:t>
            </a:r>
            <a:r>
              <a:rPr lang="en-US" sz="2000" dirty="0"/>
              <a:t> ⇒ </a:t>
            </a:r>
            <a:r>
              <a:rPr lang="el-GR" sz="2000" i="1" dirty="0"/>
              <a:t>β</a:t>
            </a:r>
            <a:r>
              <a:rPr lang="en-US" sz="2000" dirty="0"/>
              <a:t>) </a:t>
            </a:r>
            <a:r>
              <a:rPr lang="el-GR" sz="2000" b="0" dirty="0"/>
              <a:t>⟺</a:t>
            </a:r>
            <a:r>
              <a:rPr lang="en-US" sz="2000" dirty="0"/>
              <a:t> (</a:t>
            </a:r>
            <a:r>
              <a:rPr lang="el-GR" sz="2000" i="1" dirty="0"/>
              <a:t>α</a:t>
            </a:r>
            <a:r>
              <a:rPr lang="en-US" sz="2000" dirty="0"/>
              <a:t> ⋀ </a:t>
            </a:r>
            <a:r>
              <a:rPr lang="en-US" sz="2000" dirty="0">
                <a:cs typeface="Arial"/>
              </a:rPr>
              <a:t>¬</a:t>
            </a:r>
            <a:r>
              <a:rPr lang="el-GR" sz="2000" i="1" dirty="0"/>
              <a:t>β</a:t>
            </a:r>
            <a:r>
              <a:rPr lang="en-US" sz="2000" dirty="0"/>
              <a:t>)</a:t>
            </a:r>
          </a:p>
          <a:p>
            <a:r>
              <a:rPr lang="en-US" sz="2000" b="0" dirty="0"/>
              <a:t>Implication elimination: (</a:t>
            </a:r>
            <a:r>
              <a:rPr lang="el-GR" sz="2000" b="0" dirty="0"/>
              <a:t>α ⇒ β</a:t>
            </a:r>
            <a:r>
              <a:rPr lang="en-US" sz="2000" b="0" dirty="0"/>
              <a:t>) </a:t>
            </a:r>
            <a:r>
              <a:rPr lang="el-GR" sz="2000" b="0" dirty="0"/>
              <a:t>⟺</a:t>
            </a:r>
            <a:r>
              <a:rPr lang="en-US" sz="2000" b="0" dirty="0"/>
              <a:t> (</a:t>
            </a:r>
            <a:r>
              <a:rPr lang="el-GR" sz="2000" b="0" dirty="0"/>
              <a:t>¬α ⋁ β</a:t>
            </a:r>
            <a:r>
              <a:rPr lang="en-US" sz="2000" b="0" dirty="0"/>
              <a:t>)</a:t>
            </a:r>
            <a:endParaRPr lang="el-GR" sz="2000" b="0" dirty="0"/>
          </a:p>
          <a:p>
            <a:endParaRPr lang="en-US" sz="2000" b="0" dirty="0"/>
          </a:p>
          <a:p>
            <a:r>
              <a:rPr lang="el-GR" sz="2000" i="1" dirty="0"/>
              <a:t>α</a:t>
            </a:r>
            <a:r>
              <a:rPr lang="en-US" sz="2000" dirty="0"/>
              <a:t> </a:t>
            </a:r>
            <a:r>
              <a:rPr lang="el-GR" sz="2000" dirty="0"/>
              <a:t>⊨</a:t>
            </a:r>
            <a:r>
              <a:rPr lang="en-US" sz="2000" dirty="0"/>
              <a:t> </a:t>
            </a:r>
            <a:r>
              <a:rPr lang="el-GR" sz="2000" i="1" dirty="0"/>
              <a:t>β</a:t>
            </a:r>
            <a:r>
              <a:rPr lang="en-US" sz="2000" dirty="0"/>
              <a:t> if and only if the sentence (</a:t>
            </a:r>
            <a:r>
              <a:rPr lang="el-GR" sz="2000" i="1" dirty="0"/>
              <a:t>α</a:t>
            </a:r>
            <a:r>
              <a:rPr lang="en-US" sz="2000" dirty="0"/>
              <a:t> ⋀ </a:t>
            </a:r>
            <a:r>
              <a:rPr lang="en-US" sz="2000" dirty="0">
                <a:cs typeface="Arial"/>
              </a:rPr>
              <a:t>¬</a:t>
            </a:r>
            <a:r>
              <a:rPr lang="el-GR" sz="2000" i="1" dirty="0"/>
              <a:t>β</a:t>
            </a:r>
            <a:r>
              <a:rPr lang="en-US" sz="2000" dirty="0"/>
              <a:t>) is </a:t>
            </a:r>
            <a:r>
              <a:rPr lang="en-US" sz="2000" i="1" dirty="0" err="1"/>
              <a:t>unsatisfiable</a:t>
            </a:r>
            <a:r>
              <a:rPr lang="en-US" sz="2000" dirty="0"/>
              <a:t>.</a:t>
            </a:r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7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87103" y="135785"/>
            <a:ext cx="1645493" cy="1877767"/>
            <a:chOff x="7123528" y="522474"/>
            <a:chExt cx="1645493" cy="1877767"/>
          </a:xfrm>
        </p:grpSpPr>
        <p:grpSp>
          <p:nvGrpSpPr>
            <p:cNvPr id="8" name="Group 7"/>
            <p:cNvGrpSpPr/>
            <p:nvPr/>
          </p:nvGrpSpPr>
          <p:grpSpPr>
            <a:xfrm>
              <a:off x="7162797" y="1096531"/>
              <a:ext cx="1595499" cy="1303710"/>
              <a:chOff x="6248400" y="3782061"/>
              <a:chExt cx="2409832" cy="1969113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6248400" y="3782061"/>
                <a:ext cx="2325434" cy="190500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354634" y="4114800"/>
                <a:ext cx="838200" cy="99059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70366" y="47696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800278" y="47667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702784" y="49462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85234" y="49462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146999" y="498781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862567" y="46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022767" y="49220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452749" y="457293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6749" y="510852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506084" y="4644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901033" y="4541165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175167" y="50744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3817" y="519745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27567" y="52268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862567" y="441430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300990" y="4896851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90817" y="517633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953950" y="503045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693384" y="524178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479967" y="5379284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58742" y="4001563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795075" y="4220760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282467" y="469505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34675" y="38833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576690" y="382452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39476" y="418810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396783" y="4924327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68508" y="4081569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421691" y="441904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167624" y="4355508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91673" y="4425406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516759" y="4085592"/>
                <a:ext cx="375765" cy="371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+mn-lt"/>
                  </a:rPr>
                  <a:t>x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167574" y="525639"/>
              <a:ext cx="601447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α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23528" y="522474"/>
              <a:ext cx="596638" cy="33855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M(</a:t>
              </a:r>
              <a:r>
                <a:rPr lang="el-GR" sz="1600" i="1" dirty="0"/>
                <a:t>β</a:t>
              </a:r>
              <a:r>
                <a:rPr lang="en-US" sz="1600" dirty="0">
                  <a:latin typeface="+mn-lt"/>
                </a:rPr>
                <a:t>)</a:t>
              </a:r>
            </a:p>
          </p:txBody>
        </p:sp>
        <p:cxnSp>
          <p:nvCxnSpPr>
            <p:cNvPr id="11" name="Straight Arrow Connector 10"/>
            <p:cNvCxnSpPr>
              <a:stCxn id="14" idx="2"/>
            </p:cNvCxnSpPr>
            <p:nvPr/>
          </p:nvCxnSpPr>
          <p:spPr>
            <a:xfrm flipH="1">
              <a:off x="8287362" y="864193"/>
              <a:ext cx="263491" cy="50117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18" idx="1"/>
            </p:cNvCxnSpPr>
            <p:nvPr/>
          </p:nvCxnSpPr>
          <p:spPr>
            <a:xfrm flipH="1">
              <a:off x="7388269" y="861028"/>
              <a:ext cx="35983" cy="42021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53894" y="4572000"/>
            <a:ext cx="135325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⊨ </a:t>
            </a:r>
            <a:r>
              <a:rPr lang="en-US" dirty="0">
                <a:solidFill>
                  <a:srgbClr val="FF0000"/>
                </a:solidFill>
              </a:rPr>
              <a:t>= ⇒? </a:t>
            </a:r>
          </a:p>
        </p:txBody>
      </p:sp>
    </p:spTree>
    <p:extLst>
      <p:ext uri="{BB962C8B-B14F-4D97-AF65-F5344CB8AC3E}">
        <p14:creationId xmlns:p14="http://schemas.microsoft.com/office/powerpoint/2010/main" val="37979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010400" cy="1371600"/>
          </a:xfrm>
        </p:spPr>
        <p:txBody>
          <a:bodyPr/>
          <a:lstStyle/>
          <a:p>
            <a:r>
              <a:rPr lang="en-US" dirty="0"/>
              <a:t>Truth table for basic logic connectives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62000" y="2590800"/>
          <a:ext cx="7391398" cy="24384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55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¬</a:t>
                      </a:r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b="1" dirty="0"/>
                        <a:t>⋀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⋁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⇒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 </a:t>
                      </a:r>
                      <a:r>
                        <a:rPr lang="en-US" sz="1800" b="0" dirty="0"/>
                        <a:t>⟺ 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 rot="16200000">
            <a:off x="8174736" y="5885498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8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3629" y="315298"/>
            <a:ext cx="135325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⊨ </a:t>
            </a:r>
            <a:r>
              <a:rPr lang="en-US" dirty="0">
                <a:solidFill>
                  <a:srgbClr val="FF0000"/>
                </a:solidFill>
              </a:rPr>
              <a:t>= ⇒? </a:t>
            </a:r>
          </a:p>
        </p:txBody>
      </p:sp>
    </p:spTree>
    <p:extLst>
      <p:ext uri="{BB962C8B-B14F-4D97-AF65-F5344CB8AC3E}">
        <p14:creationId xmlns:p14="http://schemas.microsoft.com/office/powerpoint/2010/main" val="162745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28800" y="5221069"/>
            <a:ext cx="10668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86400" y="5221068"/>
            <a:ext cx="12954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5200" y="2782669"/>
            <a:ext cx="114300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resolution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72000"/>
          </a:xfrm>
        </p:spPr>
        <p:txBody>
          <a:bodyPr/>
          <a:lstStyle/>
          <a:p>
            <a:r>
              <a:rPr lang="en-US" dirty="0">
                <a:cs typeface="Arial"/>
              </a:rPr>
              <a:t>Unit Resolution </a:t>
            </a:r>
            <a:r>
              <a:rPr lang="en-US" b="0" dirty="0">
                <a:cs typeface="Arial"/>
              </a:rPr>
              <a:t>Inference Rule</a:t>
            </a:r>
          </a:p>
          <a:p>
            <a:endParaRPr lang="en-US" b="0" dirty="0">
              <a:cs typeface="Arial"/>
            </a:endParaRP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Where</a:t>
            </a:r>
            <a:r>
              <a:rPr lang="en-US" b="0" dirty="0">
                <a:cs typeface="Arial"/>
              </a:rPr>
              <a:t> </a:t>
            </a:r>
            <a:r>
              <a:rPr lang="en-US" b="0" i="1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b="0" i="1" baseline="-250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b="0" dirty="0">
                <a:ea typeface="Times New Roman" charset="0"/>
                <a:cs typeface="Times New Roman" charset="0"/>
              </a:rPr>
              <a:t> and </a:t>
            </a:r>
            <a:r>
              <a:rPr lang="en-US" b="0" i="1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b="0" dirty="0">
                <a:ea typeface="Times New Roman" charset="0"/>
                <a:cs typeface="Times New Roman" charset="0"/>
              </a:rPr>
              <a:t> are </a:t>
            </a:r>
            <a:r>
              <a:rPr lang="en-US" dirty="0">
                <a:ea typeface="Times New Roman" charset="0"/>
                <a:cs typeface="Times New Roman" charset="0"/>
              </a:rPr>
              <a:t>complementary literals</a:t>
            </a:r>
          </a:p>
          <a:p>
            <a:endParaRPr lang="en-US" dirty="0">
              <a:ea typeface="Times New Roman" charset="0"/>
              <a:cs typeface="Times New Roman" charset="0"/>
            </a:endParaRPr>
          </a:p>
          <a:p>
            <a:r>
              <a:rPr lang="en-US" b="0" dirty="0">
                <a:ea typeface="Times New Roman" charset="0"/>
                <a:cs typeface="Times New Roman" charset="0"/>
              </a:rPr>
              <a:t>Full</a:t>
            </a:r>
            <a:r>
              <a:rPr lang="en-US" dirty="0">
                <a:ea typeface="Times New Roman" charset="0"/>
                <a:cs typeface="Times New Roman" charset="0"/>
              </a:rPr>
              <a:t> Resolution </a:t>
            </a:r>
            <a:r>
              <a:rPr lang="en-US" b="0" dirty="0">
                <a:ea typeface="Times New Roman" charset="0"/>
                <a:cs typeface="Times New Roman" charset="0"/>
              </a:rPr>
              <a:t>Inference Rule</a:t>
            </a:r>
          </a:p>
          <a:p>
            <a:endParaRPr lang="en-US" b="0" dirty="0">
              <a:ea typeface="Times New Roman" charset="0"/>
              <a:cs typeface="Times New Roman" charset="0"/>
            </a:endParaRPr>
          </a:p>
          <a:p>
            <a:endParaRPr lang="en-US" b="0" dirty="0">
              <a:ea typeface="Times New Roman" charset="0"/>
              <a:cs typeface="Times New Roman" charset="0"/>
            </a:endParaRPr>
          </a:p>
          <a:p>
            <a:endParaRPr lang="en-US" b="0" dirty="0">
              <a:ea typeface="Times New Roman" charset="0"/>
              <a:cs typeface="Times New Roman" charset="0"/>
            </a:endParaRPr>
          </a:p>
          <a:p>
            <a:r>
              <a:rPr lang="en-US" b="0" dirty="0">
                <a:ea typeface="Times New Roman" charset="0"/>
                <a:cs typeface="Times New Roman" charset="0"/>
              </a:rPr>
              <a:t>Where </a:t>
            </a:r>
            <a:r>
              <a:rPr lang="en-US" b="0" i="1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b="0" i="1" baseline="-25000" dirty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b="0" dirty="0">
                <a:ea typeface="Times New Roman" charset="0"/>
                <a:cs typeface="Times New Roman" charset="0"/>
              </a:rPr>
              <a:t> and </a:t>
            </a:r>
            <a:r>
              <a:rPr lang="en-US" b="0" i="1" dirty="0" err="1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b="0" i="1" baseline="-25000" dirty="0" err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b="0" dirty="0">
                <a:ea typeface="Times New Roman" charset="0"/>
                <a:cs typeface="Times New Roman" charset="0"/>
              </a:rPr>
              <a:t> are </a:t>
            </a:r>
            <a:r>
              <a:rPr lang="en-US" dirty="0">
                <a:ea typeface="Times New Roman" charset="0"/>
                <a:cs typeface="Times New Roman" charset="0"/>
              </a:rPr>
              <a:t>complementary literals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4643734"/>
            <a:ext cx="7811831" cy="983398"/>
            <a:chOff x="4898923" y="1759802"/>
            <a:chExt cx="1763962" cy="983398"/>
          </a:xfrm>
        </p:grpSpPr>
        <p:sp>
          <p:nvSpPr>
            <p:cNvPr id="5" name="TextBox 4"/>
            <p:cNvSpPr txBox="1"/>
            <p:nvPr/>
          </p:nvSpPr>
          <p:spPr>
            <a:xfrm>
              <a:off x="5225845" y="175980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(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k</a:t>
              </a:r>
              <a:r>
                <a:rPr lang="en-US" sz="2400" dirty="0">
                  <a:latin typeface="Arial"/>
                  <a:cs typeface="Arial"/>
                </a:rPr>
                <a:t>), (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n</a:t>
              </a:r>
              <a:r>
                <a:rPr lang="en-US" sz="2400" dirty="0">
                  <a:latin typeface="Arial"/>
                  <a:cs typeface="Arial"/>
                </a:rPr>
                <a:t>)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933336" y="2281535"/>
              <a:ext cx="1693115" cy="44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898923" y="2281535"/>
              <a:ext cx="17639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(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i-1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i+1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…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k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j-1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j+1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m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n</a:t>
              </a:r>
              <a:r>
                <a:rPr lang="en-US" sz="2400" dirty="0">
                  <a:latin typeface="Arial"/>
                  <a:cs typeface="Arial"/>
                </a:rPr>
                <a:t>)</a:t>
              </a:r>
            </a:p>
          </p:txBody>
        </p:sp>
      </p:grpSp>
      <p:sp>
        <p:nvSpPr>
          <p:cNvPr id="8" name="Slide Number Placeholder 3"/>
          <p:cNvSpPr txBox="1">
            <a:spLocks/>
          </p:cNvSpPr>
          <p:nvPr/>
        </p:nvSpPr>
        <p:spPr>
          <a:xfrm rot="16200000">
            <a:off x="8174736" y="5885497"/>
            <a:ext cx="13157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Times New Roman" charset="0"/>
                <a:ea typeface="+mn-ea"/>
                <a:cs typeface="+mn-cs"/>
              </a:defRPr>
            </a:lvl9pPr>
          </a:lstStyle>
          <a:p>
            <a:fld id="{2D3A695E-CF49-844C-908C-762332DE5207}" type="slidenum">
              <a:rPr lang="en-US" sz="2400" b="1" smtClean="0">
                <a:solidFill>
                  <a:schemeClr val="tx2"/>
                </a:solidFill>
                <a:latin typeface="+mn-lt"/>
              </a:rPr>
              <a:pPr/>
              <a:t>9</a:t>
            </a:fld>
            <a:endParaRPr lang="en-US" sz="2400" b="1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76400" y="2209800"/>
            <a:ext cx="4724400" cy="978932"/>
            <a:chOff x="5105400" y="1764268"/>
            <a:chExt cx="1066800" cy="978932"/>
          </a:xfrm>
        </p:grpSpPr>
        <p:sp>
          <p:nvSpPr>
            <p:cNvPr id="10" name="TextBox 9"/>
            <p:cNvSpPr txBox="1"/>
            <p:nvPr/>
          </p:nvSpPr>
          <p:spPr>
            <a:xfrm>
              <a:off x="5105400" y="1764268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(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k</a:t>
              </a:r>
              <a:r>
                <a:rPr lang="en-US" sz="2400" dirty="0">
                  <a:latin typeface="Arial"/>
                  <a:cs typeface="Arial"/>
                </a:rPr>
                <a:t>),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m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105400" y="2286000"/>
              <a:ext cx="1066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105400" y="22815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(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1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… </a:t>
              </a:r>
              <a:r>
                <a:rPr lang="en-US" sz="2400" dirty="0"/>
                <a:t>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i-1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>
                  <a:ea typeface="Times New Roman" charset="0"/>
                  <a:cs typeface="Times New Roman" charset="0"/>
                </a:rPr>
                <a:t>i+1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>
                  <a:ea typeface="Times New Roman" charset="0"/>
                  <a:cs typeface="Times New Roman" charset="0"/>
                </a:rPr>
                <a:t>…</a:t>
              </a:r>
              <a:r>
                <a:rPr lang="en-US" sz="2400" dirty="0"/>
                <a:t> ⋁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400" i="1" dirty="0" err="1">
                  <a:ea typeface="Times New Roman" charset="0"/>
                  <a:cs typeface="Times New Roman" charset="0"/>
                </a:rPr>
                <a:t>l</a:t>
              </a:r>
              <a:r>
                <a:rPr lang="en-US" sz="2400" i="1" baseline="-25000" dirty="0" err="1">
                  <a:ea typeface="Times New Roman" charset="0"/>
                  <a:cs typeface="Times New Roman" charset="0"/>
                </a:rPr>
                <a:t>k</a:t>
              </a:r>
              <a:r>
                <a:rPr lang="en-US" sz="2400" dirty="0">
                  <a:latin typeface="Arial"/>
                  <a:cs typeface="Arial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0316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 Spring 2015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BC1422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 Spring 2016 Lecture 9" id="{9ADCFC10-B79C-744B-8D24-5FE5EB091F38}" vid="{45D49A70-C82C-2E4B-93CA-C6EC100D32C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 Spring 2016 Lecture Template - AG</Template>
  <TotalTime>11000</TotalTime>
  <Words>3841</Words>
  <Application>Microsoft Macintosh PowerPoint</Application>
  <PresentationFormat>On-screen Show (4:3)</PresentationFormat>
  <Paragraphs>734</Paragraphs>
  <Slides>57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ヒラギノ角ゴ Pro W3</vt:lpstr>
      <vt:lpstr>Arial</vt:lpstr>
      <vt:lpstr>Arial Black</vt:lpstr>
      <vt:lpstr>Courier New</vt:lpstr>
      <vt:lpstr>Helvetica</vt:lpstr>
      <vt:lpstr>Symbol</vt:lpstr>
      <vt:lpstr>Times New Roman</vt:lpstr>
      <vt:lpstr>Wingdings</vt:lpstr>
      <vt:lpstr>AI Spring 2015</vt:lpstr>
      <vt:lpstr>CSCI 561 Foundations of Artificial Intelligence Lecture 11-12: First-Order Logic (Chapter 8)</vt:lpstr>
      <vt:lpstr>Entailment proof with truth table AKA, Proof via model checking, enumeration</vt:lpstr>
      <vt:lpstr>Proofs using theorem proving</vt:lpstr>
      <vt:lpstr>Important Tautologies Basic Manipulation Rules for Propositional Logic</vt:lpstr>
      <vt:lpstr>Some inference rules</vt:lpstr>
      <vt:lpstr>Resolution Theorem Proving</vt:lpstr>
      <vt:lpstr>Entailment as satisfiability</vt:lpstr>
      <vt:lpstr>Truth table for basic logic connectives</vt:lpstr>
      <vt:lpstr>The resolution rule</vt:lpstr>
      <vt:lpstr>Resolution Theorem Proving</vt:lpstr>
      <vt:lpstr>Resolution Theorem Proving with Definite and Horn Clauses</vt:lpstr>
      <vt:lpstr>Forward chaining</vt:lpstr>
      <vt:lpstr>Backward Chaining</vt:lpstr>
      <vt:lpstr>Entailment as satisfiability</vt:lpstr>
      <vt:lpstr>Today: First-order logic</vt:lpstr>
      <vt:lpstr>Why first-order logic?</vt:lpstr>
      <vt:lpstr>Why first-order logic?</vt:lpstr>
      <vt:lpstr>First-order logic</vt:lpstr>
      <vt:lpstr>Examples of FOL:</vt:lpstr>
      <vt:lpstr>Examples of FOL:</vt:lpstr>
      <vt:lpstr>PL &amp; FOL</vt:lpstr>
      <vt:lpstr>FOL and other Logic</vt:lpstr>
      <vt:lpstr>FOL: Syntax of basic elements</vt:lpstr>
      <vt:lpstr>FOL: Symbols</vt:lpstr>
      <vt:lpstr>Headline: “Man bites dog!”</vt:lpstr>
      <vt:lpstr>Predicate-argument relations</vt:lpstr>
      <vt:lpstr>Arity</vt:lpstr>
      <vt:lpstr>Model</vt:lpstr>
      <vt:lpstr>Models for FOL: Example</vt:lpstr>
      <vt:lpstr>FOL: Symbols</vt:lpstr>
      <vt:lpstr>FOL: Terms and Variables </vt:lpstr>
      <vt:lpstr>Functions</vt:lpstr>
      <vt:lpstr>Atomic sentences</vt:lpstr>
      <vt:lpstr>FOL: Atomic sentences</vt:lpstr>
      <vt:lpstr>Semantics of atomic sentences</vt:lpstr>
      <vt:lpstr>FOL: Complex sentences</vt:lpstr>
      <vt:lpstr>Logical connectives</vt:lpstr>
      <vt:lpstr>Quantifiers</vt:lpstr>
      <vt:lpstr>Quantifiers</vt:lpstr>
      <vt:lpstr>Exists    ∃</vt:lpstr>
      <vt:lpstr>Universal quantification: </vt:lpstr>
      <vt:lpstr>Existential quantification: </vt:lpstr>
      <vt:lpstr>Nested Quantifiers</vt:lpstr>
      <vt:lpstr>Nested Quantifiers</vt:lpstr>
      <vt:lpstr>Quantifier negation</vt:lpstr>
      <vt:lpstr>Quantifier equivalences</vt:lpstr>
      <vt:lpstr>Animal Kingdom Example</vt:lpstr>
      <vt:lpstr>Kinship Example</vt:lpstr>
      <vt:lpstr>Translating English to FOL</vt:lpstr>
      <vt:lpstr>Translating English to FOL</vt:lpstr>
      <vt:lpstr>Translating English to FOL</vt:lpstr>
      <vt:lpstr>Translating English to FOL</vt:lpstr>
      <vt:lpstr>Translating English to FOL</vt:lpstr>
      <vt:lpstr>Translating English to FOL</vt:lpstr>
      <vt:lpstr>Translating English to FOL</vt:lpstr>
      <vt:lpstr>Equality</vt:lpstr>
      <vt:lpstr>Wumpus World Example</vt:lpstr>
    </vt:vector>
  </TitlesOfParts>
  <Company>Individual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561a: Introduction to Artificial Intelligence</dc:title>
  <dc:creator>Paolo Pirjanian</dc:creator>
  <cp:lastModifiedBy>Sheila Tejada</cp:lastModifiedBy>
  <cp:revision>945</cp:revision>
  <cp:lastPrinted>2016-02-19T05:48:16Z</cp:lastPrinted>
  <dcterms:created xsi:type="dcterms:W3CDTF">2014-08-21T17:48:56Z</dcterms:created>
  <dcterms:modified xsi:type="dcterms:W3CDTF">2018-09-24T22:58:50Z</dcterms:modified>
</cp:coreProperties>
</file>